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8" r:id="rId2"/>
  </p:sldMasterIdLst>
  <p:notesMasterIdLst>
    <p:notesMasterId r:id="rId7"/>
  </p:notesMasterIdLst>
  <p:sldIdLst>
    <p:sldId id="1858" r:id="rId3"/>
    <p:sldId id="1860" r:id="rId4"/>
    <p:sldId id="1857" r:id="rId5"/>
    <p:sldId id="18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8" userDrawn="1">
          <p15:clr>
            <a:srgbClr val="A4A3A4"/>
          </p15:clr>
        </p15:guide>
        <p15:guide id="4" pos="7632" userDrawn="1">
          <p15:clr>
            <a:srgbClr val="A4A3A4"/>
          </p15:clr>
        </p15:guide>
        <p15:guide id="5" orient="horz" pos="4272" userDrawn="1">
          <p15:clr>
            <a:srgbClr val="A4A3A4"/>
          </p15:clr>
        </p15:guide>
        <p15:guide id="6" pos="3912" userDrawn="1">
          <p15:clr>
            <a:srgbClr val="A4A3A4"/>
          </p15:clr>
        </p15:guide>
        <p15:guide id="7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EA2"/>
    <a:srgbClr val="8E4755"/>
    <a:srgbClr val="A9CB6E"/>
    <a:srgbClr val="6DA600"/>
    <a:srgbClr val="FED778"/>
    <a:srgbClr val="ED7000"/>
    <a:srgbClr val="0082B2"/>
    <a:srgbClr val="FFDD9B"/>
    <a:srgbClr val="CFE4E7"/>
    <a:srgbClr val="E9C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5" autoAdjust="0"/>
  </p:normalViewPr>
  <p:slideViewPr>
    <p:cSldViewPr snapToGrid="0" showGuides="1">
      <p:cViewPr>
        <p:scale>
          <a:sx n="110" d="100"/>
          <a:sy n="110" d="100"/>
        </p:scale>
        <p:origin x="630" y="192"/>
      </p:cViewPr>
      <p:guideLst>
        <p:guide orient="horz" pos="2160"/>
        <p:guide pos="3840"/>
        <p:guide orient="horz" pos="48"/>
        <p:guide pos="7632"/>
        <p:guide orient="horz" pos="4272"/>
        <p:guide pos="3912"/>
        <p:guide pos="3768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0564-PPFSS01\SHARED_PROJECTS\171002274\03_projects_task_orders\TO5_IndianTrailPed\Engagement\Survey\SurveyReport_Raw-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0564-PPFSS01\SHARED_PROJECTS\171002274\03_projects_task_orders\TO5_IndianTrailPed\Engagement\Survey\SurveyReport_Raw-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ED77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CB-468A-819B-B7A6C492139E}"/>
              </c:ext>
            </c:extLst>
          </c:dPt>
          <c:dPt>
            <c:idx val="1"/>
            <c:bubble3D val="0"/>
            <c:spPr>
              <a:solidFill>
                <a:srgbClr val="A9CB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CB-468A-819B-B7A6C492139E}"/>
              </c:ext>
            </c:extLst>
          </c:dPt>
          <c:dPt>
            <c:idx val="2"/>
            <c:bubble3D val="0"/>
            <c:spPr>
              <a:solidFill>
                <a:srgbClr val="469E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CB-468A-819B-B7A6C492139E}"/>
              </c:ext>
            </c:extLst>
          </c:dPt>
          <c:dPt>
            <c:idx val="3"/>
            <c:bubble3D val="0"/>
            <c:spPr>
              <a:solidFill>
                <a:srgbClr val="8E475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CB-468A-819B-B7A6C492139E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CCB-468A-819B-B7A6C492139E}"/>
              </c:ext>
            </c:extLst>
          </c:dPt>
          <c:cat>
            <c:strRef>
              <c:f>'Q1 - Q5'!$A$4:$A$8</c:f>
              <c:strCache>
                <c:ptCount val="5"/>
                <c:pt idx="0">
                  <c:v>Less than one year</c:v>
                </c:pt>
                <c:pt idx="1">
                  <c:v>1-5 years</c:v>
                </c:pt>
                <c:pt idx="2">
                  <c:v>6-10 years</c:v>
                </c:pt>
                <c:pt idx="3">
                  <c:v>10+ years</c:v>
                </c:pt>
                <c:pt idx="4">
                  <c:v>I do not live in/near Indian Trail</c:v>
                </c:pt>
              </c:strCache>
            </c:strRef>
          </c:cat>
          <c:val>
            <c:numRef>
              <c:f>'Q1 - Q5'!$B$4:$B$8</c:f>
              <c:numCache>
                <c:formatCode>General</c:formatCode>
                <c:ptCount val="5"/>
                <c:pt idx="0">
                  <c:v>35</c:v>
                </c:pt>
                <c:pt idx="1">
                  <c:v>130</c:v>
                </c:pt>
                <c:pt idx="2">
                  <c:v>116</c:v>
                </c:pt>
                <c:pt idx="3">
                  <c:v>245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CB-468A-819B-B7A6C4921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8E4755"/>
                </a:solidFill>
                <a:latin typeface="Bahnschrift" panose="020B0502040204020203" pitchFamily="34" charset="0"/>
              </a:rPr>
              <a:t>What is your level of comfort walking...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'Q14 - Q15'!$P$4</c:f>
              <c:strCache>
                <c:ptCount val="1"/>
                <c:pt idx="0">
                  <c:v>Very Uncomfortable</c:v>
                </c:pt>
              </c:strCache>
            </c:strRef>
          </c:tx>
          <c:spPr>
            <a:solidFill>
              <a:srgbClr val="8E4755"/>
            </a:solidFill>
            <a:ln>
              <a:noFill/>
            </a:ln>
            <a:effectLst/>
          </c:spPr>
          <c:invertIfNegative val="0"/>
          <c:cat>
            <c:strRef>
              <c:f>'Q14 - Q15'!$O$5:$O$6</c:f>
              <c:strCache>
                <c:ptCount val="2"/>
                <c:pt idx="0">
                  <c:v>…in your neighborhood?</c:v>
                </c:pt>
                <c:pt idx="1">
                  <c:v>...along larger roads (like Old Monroe Road)?</c:v>
                </c:pt>
              </c:strCache>
            </c:strRef>
          </c:cat>
          <c:val>
            <c:numRef>
              <c:f>'Q14 - Q15'!$P$5:$P$6</c:f>
              <c:numCache>
                <c:formatCode>General</c:formatCode>
                <c:ptCount val="2"/>
                <c:pt idx="0">
                  <c:v>39</c:v>
                </c:pt>
                <c:pt idx="1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F-489E-85D5-1364BE90B32E}"/>
            </c:ext>
          </c:extLst>
        </c:ser>
        <c:ser>
          <c:idx val="1"/>
          <c:order val="1"/>
          <c:tx>
            <c:strRef>
              <c:f>'Q14 - Q15'!$Q$4</c:f>
              <c:strCache>
                <c:ptCount val="1"/>
                <c:pt idx="0">
                  <c:v>Somewhat Uncomfortable</c:v>
                </c:pt>
              </c:strCache>
            </c:strRef>
          </c:tx>
          <c:spPr>
            <a:solidFill>
              <a:srgbClr val="FED778"/>
            </a:solidFill>
            <a:ln>
              <a:noFill/>
            </a:ln>
            <a:effectLst/>
          </c:spPr>
          <c:invertIfNegative val="0"/>
          <c:cat>
            <c:strRef>
              <c:f>'Q14 - Q15'!$O$5:$O$6</c:f>
              <c:strCache>
                <c:ptCount val="2"/>
                <c:pt idx="0">
                  <c:v>…in your neighborhood?</c:v>
                </c:pt>
                <c:pt idx="1">
                  <c:v>...along larger roads (like Old Monroe Road)?</c:v>
                </c:pt>
              </c:strCache>
            </c:strRef>
          </c:cat>
          <c:val>
            <c:numRef>
              <c:f>'Q14 - Q15'!$Q$5:$Q$6</c:f>
              <c:numCache>
                <c:formatCode>General</c:formatCode>
                <c:ptCount val="2"/>
                <c:pt idx="0">
                  <c:v>40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8F-489E-85D5-1364BE90B32E}"/>
            </c:ext>
          </c:extLst>
        </c:ser>
        <c:ser>
          <c:idx val="2"/>
          <c:order val="2"/>
          <c:tx>
            <c:strRef>
              <c:f>'Q14 - Q15'!$R$4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'Q14 - Q15'!$O$5:$O$6</c:f>
              <c:strCache>
                <c:ptCount val="2"/>
                <c:pt idx="0">
                  <c:v>…in your neighborhood?</c:v>
                </c:pt>
                <c:pt idx="1">
                  <c:v>...along larger roads (like Old Monroe Road)?</c:v>
                </c:pt>
              </c:strCache>
            </c:strRef>
          </c:cat>
          <c:val>
            <c:numRef>
              <c:f>'Q14 - Q15'!$R$5:$R$6</c:f>
              <c:numCache>
                <c:formatCode>General</c:formatCode>
                <c:ptCount val="2"/>
                <c:pt idx="0">
                  <c:v>34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8F-489E-85D5-1364BE90B32E}"/>
            </c:ext>
          </c:extLst>
        </c:ser>
        <c:ser>
          <c:idx val="3"/>
          <c:order val="3"/>
          <c:tx>
            <c:strRef>
              <c:f>'Q14 - Q15'!$S$4</c:f>
              <c:strCache>
                <c:ptCount val="1"/>
                <c:pt idx="0">
                  <c:v>Somewhat Comfortable</c:v>
                </c:pt>
              </c:strCache>
            </c:strRef>
          </c:tx>
          <c:spPr>
            <a:solidFill>
              <a:srgbClr val="469EA2"/>
            </a:solidFill>
            <a:ln>
              <a:noFill/>
            </a:ln>
            <a:effectLst/>
          </c:spPr>
          <c:invertIfNegative val="0"/>
          <c:cat>
            <c:strRef>
              <c:f>'Q14 - Q15'!$O$5:$O$6</c:f>
              <c:strCache>
                <c:ptCount val="2"/>
                <c:pt idx="0">
                  <c:v>…in your neighborhood?</c:v>
                </c:pt>
                <c:pt idx="1">
                  <c:v>...along larger roads (like Old Monroe Road)?</c:v>
                </c:pt>
              </c:strCache>
            </c:strRef>
          </c:cat>
          <c:val>
            <c:numRef>
              <c:f>'Q14 - Q15'!$S$5:$S$6</c:f>
              <c:numCache>
                <c:formatCode>General</c:formatCode>
                <c:ptCount val="2"/>
                <c:pt idx="0">
                  <c:v>74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8F-489E-85D5-1364BE90B32E}"/>
            </c:ext>
          </c:extLst>
        </c:ser>
        <c:ser>
          <c:idx val="4"/>
          <c:order val="4"/>
          <c:tx>
            <c:strRef>
              <c:f>'Q14 - Q15'!$T$4</c:f>
              <c:strCache>
                <c:ptCount val="1"/>
                <c:pt idx="0">
                  <c:v>Very Comfortable</c:v>
                </c:pt>
              </c:strCache>
            </c:strRef>
          </c:tx>
          <c:spPr>
            <a:solidFill>
              <a:srgbClr val="A9CB6E"/>
            </a:solidFill>
            <a:ln>
              <a:noFill/>
            </a:ln>
            <a:effectLst/>
          </c:spPr>
          <c:invertIfNegative val="0"/>
          <c:cat>
            <c:strRef>
              <c:f>'Q14 - Q15'!$O$5:$O$6</c:f>
              <c:strCache>
                <c:ptCount val="2"/>
                <c:pt idx="0">
                  <c:v>…in your neighborhood?</c:v>
                </c:pt>
                <c:pt idx="1">
                  <c:v>...along larger roads (like Old Monroe Road)?</c:v>
                </c:pt>
              </c:strCache>
            </c:strRef>
          </c:cat>
          <c:val>
            <c:numRef>
              <c:f>'Q14 - Q15'!$T$5:$T$6</c:f>
              <c:numCache>
                <c:formatCode>General</c:formatCode>
                <c:ptCount val="2"/>
                <c:pt idx="0">
                  <c:v>257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8F-489E-85D5-1364BE90B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173792"/>
        <c:axId val="167169472"/>
      </c:barChart>
      <c:catAx>
        <c:axId val="167173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167169472"/>
        <c:crosses val="autoZero"/>
        <c:auto val="1"/>
        <c:lblAlgn val="ctr"/>
        <c:lblOffset val="100"/>
        <c:noMultiLvlLbl val="0"/>
      </c:catAx>
      <c:valAx>
        <c:axId val="16716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7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7ABCF-BC4C-41AE-A900-41D235445E49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44E68-257A-4A78-998B-82AC8E60A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2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5C21F-68E8-4A22-BBF5-9CD63F183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64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5C21F-68E8-4A22-BBF5-9CD63F183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79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5C21F-68E8-4A22-BBF5-9CD63F183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098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5C21F-68E8-4A22-BBF5-9CD63F183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5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5C28086-ABFC-40E4-B6FB-CEBE58CE53CA}"/>
              </a:ext>
            </a:extLst>
          </p:cNvPr>
          <p:cNvSpPr txBox="1">
            <a:spLocks/>
          </p:cNvSpPr>
          <p:nvPr userDrawn="1"/>
        </p:nvSpPr>
        <p:spPr>
          <a:xfrm>
            <a:off x="152403" y="6400800"/>
            <a:ext cx="304798" cy="304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8CBEDC-41B7-42D5-9B71-14CBC1D618C0}" type="slidenum">
              <a:rPr lang="en-US" sz="900" b="1" smtClean="0">
                <a:solidFill>
                  <a:srgbClr val="222222"/>
                </a:solidFill>
              </a:rPr>
              <a:pPr algn="ctr"/>
              <a:t>‹#›</a:t>
            </a:fld>
            <a:endParaRPr lang="en-US" sz="900" b="1" dirty="0">
              <a:solidFill>
                <a:srgbClr val="22222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3A506-3311-4C5E-8CCA-0B4897099A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00352-836A-4D07-8EAC-EC98137D28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3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t A Glanc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4819F9F-529B-4688-96BD-B28728F58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1" y="0"/>
            <a:ext cx="11582399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DD7165C-64AE-49F1-BBB7-91279DC8F6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48725" y="0"/>
            <a:ext cx="2581275" cy="6858000"/>
          </a:xfrm>
          <a:solidFill>
            <a:srgbClr val="222222"/>
          </a:solidFill>
        </p:spPr>
        <p:txBody>
          <a:bodyPr lIns="182880" tIns="91440" rIns="91440" bIns="91440" anchor="ctr"/>
          <a:lstStyle>
            <a:lvl1pPr>
              <a:lnSpc>
                <a:spcPct val="150000"/>
              </a:lnSpc>
              <a:spcBef>
                <a:spcPts val="0"/>
              </a:spcBef>
              <a:defRPr sz="4400" b="0">
                <a:solidFill>
                  <a:schemeClr val="bg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C63EB-14F8-4C7F-B366-7652B02B4CA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B1008-F862-49B2-A023-0624330D772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6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t A Glanc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283C145-F66F-43A3-8BC0-5DC8B711AC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" y="0"/>
            <a:ext cx="8086725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5241A35-7BE1-46DC-B173-FA928A6C20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53525" y="2819391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6E76E35B-45D4-4740-BC9A-A507ABC08A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53525" y="3616316"/>
            <a:ext cx="2581275" cy="1031893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B6CD1C4-38E7-4B97-A027-97E0DD5CB2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53525" y="4876782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B92C89F-6BA2-4F4E-B767-F2E9ACAAB9F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53525" y="5673707"/>
            <a:ext cx="2581275" cy="1031893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1E03138-F0A8-47AD-AA18-923636430F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3525" y="762000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43E449B-D6ED-49BF-BAED-E6DF822E20D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53525" y="1558925"/>
            <a:ext cx="2581275" cy="1031893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D42C-ADE4-4F80-8638-02BB8583AA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E4355-00E3-4D69-A536-99214F1D591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77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799139-4D90-4D40-9D43-237DFBA91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066800"/>
            <a:ext cx="106680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562EC-2232-4819-8DD7-E4FFD4016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085975"/>
            <a:ext cx="10668000" cy="4314825"/>
          </a:xfrm>
        </p:spPr>
        <p:txBody>
          <a:bodyPr lIns="0" tIns="0" rIns="0" bIns="0" numCol="2"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7E9C9-0696-4232-90E4-E258852AA6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69DE3-885B-4988-A4AE-0810047E6D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9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799139-4D90-4D40-9D43-237DFBA91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066799"/>
            <a:ext cx="4876797" cy="11144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562EC-2232-4819-8DD7-E4FFD4016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390775"/>
            <a:ext cx="4876797" cy="4010025"/>
          </a:xfrm>
        </p:spPr>
        <p:txBody>
          <a:bodyPr lIns="0" tIns="0" rIns="0" bIns="0" numCol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EFA38E-68F0-4EE2-B90E-F183913FB5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86625" y="0"/>
            <a:ext cx="490537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0C7E70C-34E8-4CCB-90B0-4C48651030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B57F80B-1BEA-4D24-8BD8-BFB0D7BBA9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55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799139-4D90-4D40-9D43-237DFBA91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457221"/>
            <a:ext cx="10668000" cy="594357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BED21-509C-49DB-8094-AA9A68DBA0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187BA-575A-42C6-9A3E-12CDFAD5D6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9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p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2" y="1066799"/>
            <a:ext cx="2400298" cy="11144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solidFill>
                  <a:srgbClr val="22222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98931F-1778-40A5-943E-89FED8E3C8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2" y="2390775"/>
            <a:ext cx="2400298" cy="4010025"/>
          </a:xfrm>
        </p:spPr>
        <p:txBody>
          <a:bodyPr lIns="0" tIns="0" rIns="0" bIns="0" numCol="1"/>
          <a:lstStyle>
            <a:lvl1pPr marL="0" indent="0">
              <a:buFont typeface="Arial" panose="020B0604020202020204" pitchFamily="34" charset="0"/>
              <a:buNone/>
              <a:defRPr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08007-1B7B-4AF5-AF91-0A66D3A3AC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86F04-40D2-4812-BE8C-5F87CDD716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66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rg Char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BCC8A-4032-4BAD-AFAD-2EDE69174D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2E4F1-40FA-46C4-8CF8-E3993AE589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59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r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94954C96-CD26-45E1-AB51-FA362BC4E7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066800"/>
            <a:ext cx="106680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A93DC6EC-5433-428C-90B8-DCD48192076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066800" y="1914525"/>
            <a:ext cx="10668000" cy="4486275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930C37-424F-4801-BCCB-AACA8C985C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85D95-6EF2-4D31-BF7E-60A5D7A2DC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26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chedul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1" y="1066799"/>
            <a:ext cx="3476621" cy="11144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000" b="1">
                <a:solidFill>
                  <a:srgbClr val="22222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Schedule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98931F-1778-40A5-943E-89FED8E3C8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1" y="2390775"/>
            <a:ext cx="3476621" cy="4010025"/>
          </a:xfrm>
        </p:spPr>
        <p:txBody>
          <a:bodyPr lIns="0" tIns="0" rIns="0" bIns="0" numCol="1"/>
          <a:lstStyle>
            <a:lvl1pPr marL="0" indent="0">
              <a:buFont typeface="Arial" panose="020B0604020202020204" pitchFamily="34" charset="0"/>
              <a:buNone/>
              <a:defRPr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5FA32-F0CA-497C-8E6E-ACABDE5778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82203-55C3-463F-8DDB-4AF4C6668D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24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chedul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5C28086-ABFC-40E4-B6FB-CEBE58CE53CA}"/>
              </a:ext>
            </a:extLst>
          </p:cNvPr>
          <p:cNvSpPr txBox="1">
            <a:spLocks/>
          </p:cNvSpPr>
          <p:nvPr userDrawn="1"/>
        </p:nvSpPr>
        <p:spPr>
          <a:xfrm>
            <a:off x="152403" y="6400800"/>
            <a:ext cx="304798" cy="304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8CBEDC-41B7-42D5-9B71-14CBC1D618C0}" type="slidenum">
              <a:rPr lang="en-US" sz="900" b="1" smtClean="0">
                <a:solidFill>
                  <a:srgbClr val="222222"/>
                </a:solidFill>
              </a:rPr>
              <a:pPr algn="ctr"/>
              <a:t>‹#›</a:t>
            </a:fld>
            <a:endParaRPr lang="en-US" sz="900" b="1" dirty="0">
              <a:solidFill>
                <a:srgbClr val="22222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CC1D7-1956-49A5-8F97-54897A5F89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2DBF7-A746-4B96-846B-DEB5802004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BB9557-7C4A-4C81-A950-E387D089F0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22035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0AA10C-2C1D-4B6A-8EAD-4749F012C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00" y="152400"/>
            <a:ext cx="11274425" cy="4441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4733925"/>
            <a:ext cx="10668000" cy="1381125"/>
          </a:xfrm>
        </p:spPr>
        <p:txBody>
          <a:bodyPr lIns="0" tIns="0" rIns="0" bIns="0"/>
          <a:lstStyle>
            <a:lvl1pPr>
              <a:lnSpc>
                <a:spcPts val="5000"/>
              </a:lnSpc>
              <a:spcBef>
                <a:spcPts val="0"/>
              </a:spcBef>
              <a:defRPr sz="48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FD89A1D-CE28-4061-8F9C-97943D1C4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6210300"/>
            <a:ext cx="10668000" cy="190500"/>
          </a:xfrm>
        </p:spPr>
        <p:txBody>
          <a:bodyPr lIns="0" tIns="0" rIns="0" bIns="0"/>
          <a:lstStyle>
            <a:lvl1pPr>
              <a:defRPr sz="140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3E17E-9D9B-400D-AEA7-385A8D314F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42F083-DAFC-45B5-B5F3-A99367970B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01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62000"/>
            <a:ext cx="2090203" cy="1628775"/>
          </a:xfrm>
        </p:spPr>
        <p:txBody>
          <a:bodyPr lIns="155448" tIns="274320" rIns="182880" bIns="182880"/>
          <a:lstStyle>
            <a:lvl1pPr>
              <a:spcBef>
                <a:spcPts val="0"/>
              </a:spcBef>
              <a:defRPr sz="2000" b="1">
                <a:solidFill>
                  <a:srgbClr val="222222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390776"/>
            <a:ext cx="2090737" cy="3837908"/>
          </a:xfrm>
        </p:spPr>
        <p:txBody>
          <a:bodyPr lIns="155448" tIns="182880" rIns="182880" bIns="18288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04156" y="0"/>
            <a:ext cx="9487844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16737" r="16737" b="16737"/>
          <a:stretch/>
        </p:blipFill>
        <p:spPr>
          <a:xfrm>
            <a:off x="711386" y="6219824"/>
            <a:ext cx="277350" cy="276888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FBA5236-014C-411A-BD40-968CBA9A866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E733631-85D7-459E-AD58-A7D18F4455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62D28AA-A2B6-47A8-B3E7-63D1CF7C53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6228683"/>
            <a:ext cx="1633001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3604009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62000"/>
            <a:ext cx="2090203" cy="1628775"/>
          </a:xfrm>
        </p:spPr>
        <p:txBody>
          <a:bodyPr lIns="155448" tIns="274320" rIns="182880" bIns="182880"/>
          <a:lstStyle>
            <a:lvl1pPr>
              <a:spcBef>
                <a:spcPts val="0"/>
              </a:spcBef>
              <a:defRPr sz="2000" b="1">
                <a:solidFill>
                  <a:srgbClr val="222222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390775"/>
            <a:ext cx="2090737" cy="3829049"/>
          </a:xfrm>
        </p:spPr>
        <p:txBody>
          <a:bodyPr lIns="155448" tIns="182880" rIns="182880" bIns="18288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6556" y="152400"/>
            <a:ext cx="9183044" cy="6553200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16737" r="16737" b="16737"/>
          <a:stretch/>
        </p:blipFill>
        <p:spPr>
          <a:xfrm>
            <a:off x="711386" y="6219824"/>
            <a:ext cx="277350" cy="276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C6CD-4B38-4C1A-9FE9-CB79D33670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413-C314-4E96-9A7B-9A53774E84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29172F-6058-4032-8010-744C59CCDC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6228683"/>
            <a:ext cx="1633001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446877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2000" y="152400"/>
            <a:ext cx="11277600" cy="65532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16737" r="16737" b="16737"/>
          <a:stretch/>
        </p:blipFill>
        <p:spPr>
          <a:xfrm>
            <a:off x="1013635" y="6219824"/>
            <a:ext cx="277350" cy="276888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A42A57E-1AB1-497D-AF9A-D8CBC6AA5CB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49C80C0-5A5A-4061-87AD-B05DECE2B5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6B639D4-AA8D-4AF4-9A1D-E146974AF6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3873" y="6228683"/>
            <a:ext cx="1803130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3432089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1" y="5711289"/>
            <a:ext cx="1989470" cy="689511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2000" b="1">
                <a:solidFill>
                  <a:srgbClr val="222222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48018" y="5711289"/>
            <a:ext cx="6229351" cy="689511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6800" y="1447800"/>
            <a:ext cx="5295894" cy="3810672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16737" r="16737" b="16737"/>
          <a:stretch/>
        </p:blipFill>
        <p:spPr>
          <a:xfrm>
            <a:off x="10050648" y="5685098"/>
            <a:ext cx="277350" cy="276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C6CD-4B38-4C1A-9FE9-CB79D33670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413-C314-4E96-9A7B-9A53774E84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AC6DDB4-DE9C-4C7C-9E33-6AB5150670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43705" y="1447800"/>
            <a:ext cx="5295894" cy="3810672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D3962FA-5882-4465-AACA-2FFA3A5C6556}"/>
              </a:ext>
            </a:extLst>
          </p:cNvPr>
          <p:cNvSpPr txBox="1">
            <a:spLocks/>
          </p:cNvSpPr>
          <p:nvPr userDrawn="1"/>
        </p:nvSpPr>
        <p:spPr>
          <a:xfrm>
            <a:off x="1066800" y="1228726"/>
            <a:ext cx="2371725" cy="12779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1000" b="1" spc="100" dirty="0">
                <a:solidFill>
                  <a:prstClr val="black"/>
                </a:solidFill>
              </a:rPr>
              <a:t>BEFORE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08996BA1-B385-4C35-8D68-87EA524BC3A8}"/>
              </a:ext>
            </a:extLst>
          </p:cNvPr>
          <p:cNvSpPr txBox="1">
            <a:spLocks/>
          </p:cNvSpPr>
          <p:nvPr userDrawn="1"/>
        </p:nvSpPr>
        <p:spPr>
          <a:xfrm>
            <a:off x="6743699" y="1228726"/>
            <a:ext cx="2371725" cy="12779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1000" b="1" spc="100" dirty="0">
                <a:solidFill>
                  <a:prstClr val="black"/>
                </a:solidFill>
              </a:rPr>
              <a:t>AFTER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DC03178-D258-4911-A36F-D99DBA5D17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349264" y="5693566"/>
            <a:ext cx="1690335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1393431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066800"/>
            <a:ext cx="2090203" cy="101917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2000" b="1">
                <a:solidFill>
                  <a:srgbClr val="222222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243470"/>
            <a:ext cx="2090737" cy="3859618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95446" y="1066800"/>
            <a:ext cx="3977641" cy="260476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16737" r="16737" b="16737"/>
          <a:stretch/>
        </p:blipFill>
        <p:spPr>
          <a:xfrm>
            <a:off x="998458" y="6219824"/>
            <a:ext cx="277350" cy="276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C6CD-4B38-4C1A-9FE9-CB79D33670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413-C314-4E96-9A7B-9A53774E84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71B1C24-4C48-4573-8936-120935C942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61958" y="1066800"/>
            <a:ext cx="3977641" cy="260476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2902A42-F38D-419E-87C5-83794C28EDF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95446" y="3796031"/>
            <a:ext cx="3977641" cy="2604769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5CD6D6A-4B1A-4AB3-B63B-D49CFCC570A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61958" y="3796031"/>
            <a:ext cx="3977641" cy="2604769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D2DE87A-B56F-4F91-9221-5FD312AFEF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3873" y="6228683"/>
            <a:ext cx="1803130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685580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066800"/>
            <a:ext cx="3238555" cy="101917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2000" b="1">
                <a:solidFill>
                  <a:srgbClr val="222222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243470"/>
            <a:ext cx="3239382" cy="3859618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8826" y="0"/>
            <a:ext cx="4314287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16737" r="16737" b="16737"/>
          <a:stretch/>
        </p:blipFill>
        <p:spPr>
          <a:xfrm>
            <a:off x="998458" y="6219824"/>
            <a:ext cx="277350" cy="276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C6CD-4B38-4C1A-9FE9-CB79D33670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413-C314-4E96-9A7B-9A53774E84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71B1C24-4C48-4573-8936-120935C942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49382" y="0"/>
            <a:ext cx="2642617" cy="3429001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F9C12928-D586-42F7-A4C0-6AC4C67D51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49383" y="3428998"/>
            <a:ext cx="2642617" cy="3429001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86E9831-B61A-4554-90C6-74E5FEE4C6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3872" y="6228683"/>
            <a:ext cx="2951477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2578643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209-B4B8-41C7-8ABE-5BB66429F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400" y="1066800"/>
            <a:ext cx="5486400" cy="4270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First Name Last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1" y="1066800"/>
            <a:ext cx="5486399" cy="5791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49AC15-AE5B-48CD-98BA-5E68AA6B0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8400" y="3058633"/>
            <a:ext cx="5486400" cy="3342167"/>
          </a:xfrm>
        </p:spPr>
        <p:txBody>
          <a:bodyPr lIns="0" tIns="0" rIns="0" bIns="0" numCol="2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609CBD-4C4F-469A-B0E2-B043AFF51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8399" y="1741967"/>
            <a:ext cx="5486400" cy="691117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4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Location</a:t>
            </a:r>
          </a:p>
          <a:p>
            <a:pPr lvl="0"/>
            <a:r>
              <a:rPr lang="en-US" dirty="0"/>
              <a:t># Of years of experience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38B1DB-12A4-466E-8531-8C5D1A3A8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30" y="2508397"/>
            <a:ext cx="685802" cy="6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44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209-B4B8-41C7-8ABE-5BB66429F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5952" y="1733105"/>
            <a:ext cx="4238847" cy="1004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1" y="1066800"/>
            <a:ext cx="5486399" cy="5791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49AC15-AE5B-48CD-98BA-5E68AA6B0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95952" y="3429000"/>
            <a:ext cx="4238847" cy="1993605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609CBD-4C4F-469A-B0E2-B043AFF51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5951" y="2737883"/>
            <a:ext cx="4238847" cy="691117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4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579669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209-B4B8-41C7-8ABE-5BB66429F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401" y="2360425"/>
            <a:ext cx="3299636" cy="1004777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1" y="1066798"/>
            <a:ext cx="5486399" cy="579120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609CBD-4C4F-469A-B0E2-B043AFF51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8400" y="3526466"/>
            <a:ext cx="3299636" cy="691117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4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448877-7C02-4C8D-98DF-BAAF54AC4115}"/>
              </a:ext>
            </a:extLst>
          </p:cNvPr>
          <p:cNvSpPr/>
          <p:nvPr userDrawn="1"/>
        </p:nvSpPr>
        <p:spPr>
          <a:xfrm>
            <a:off x="9898912" y="0"/>
            <a:ext cx="22930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933D5FB-DA24-40BB-BA86-AA6E756DD5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60013" y="457200"/>
            <a:ext cx="1779587" cy="5943600"/>
          </a:xfrm>
        </p:spPr>
        <p:txBody>
          <a:bodyPr lIns="0" tIns="0" rIns="0" bIns="0" anchor="ctr"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081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209-B4B8-41C7-8ABE-5BB66429F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400" y="1066800"/>
            <a:ext cx="4876799" cy="180509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6799" y="1066800"/>
            <a:ext cx="3749749" cy="2667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609CBD-4C4F-469A-B0E2-B043AFF51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8399" y="3033159"/>
            <a:ext cx="4876799" cy="691117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4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F9EC17-DCAD-4302-A7FE-EF709B1B26EA}"/>
              </a:ext>
            </a:extLst>
          </p:cNvPr>
          <p:cNvCxnSpPr>
            <a:cxnSpLocks/>
          </p:cNvCxnSpPr>
          <p:nvPr userDrawn="1"/>
        </p:nvCxnSpPr>
        <p:spPr>
          <a:xfrm>
            <a:off x="1066800" y="3733800"/>
            <a:ext cx="100028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C2461F1-283B-40CE-AEF1-7AAF80AFDF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4217586"/>
            <a:ext cx="10668000" cy="2183214"/>
          </a:xfrm>
        </p:spPr>
        <p:txBody>
          <a:bodyPr lIns="0" tIns="0" rIns="0" bIns="0" numCol="2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57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0AA10C-2C1D-4B6A-8EAD-4749F012C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0"/>
            <a:ext cx="5334001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0" y="1066800"/>
            <a:ext cx="5486399" cy="1381125"/>
          </a:xfrm>
        </p:spPr>
        <p:txBody>
          <a:bodyPr lIns="0" tIns="0" rIns="0" bIns="0"/>
          <a:lstStyle>
            <a:lvl1pPr>
              <a:lnSpc>
                <a:spcPts val="5000"/>
              </a:lnSpc>
              <a:spcBef>
                <a:spcPts val="0"/>
              </a:spcBef>
              <a:defRPr sz="48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E83CFE-261B-4EDB-9DD3-BB8CF5F731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8400" y="6191250"/>
            <a:ext cx="5486400" cy="209550"/>
          </a:xfrm>
        </p:spPr>
        <p:txBody>
          <a:bodyPr lIns="0" tIns="0" rIns="0" bIns="0"/>
          <a:lstStyle>
            <a:lvl1pPr>
              <a:defRPr sz="140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BFBA15-DAE3-477C-BCA1-A76D620C8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3429000"/>
            <a:ext cx="5486400" cy="2143125"/>
          </a:xfrm>
        </p:spPr>
        <p:txBody>
          <a:bodyPr lIns="0" tIns="0" rIns="0" bIns="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81659-D6D0-4008-B865-F4A05F8606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2E92A-EF50-4522-A3DA-CED1E60D45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95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6799" y="1066800"/>
            <a:ext cx="2962941" cy="2362199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F9EC17-DCAD-4302-A7FE-EF709B1B26EA}"/>
              </a:ext>
            </a:extLst>
          </p:cNvPr>
          <p:cNvCxnSpPr>
            <a:cxnSpLocks/>
          </p:cNvCxnSpPr>
          <p:nvPr userDrawn="1"/>
        </p:nvCxnSpPr>
        <p:spPr>
          <a:xfrm>
            <a:off x="1066800" y="3429000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73F5BE9-29D6-4037-82F4-4776167C4A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71728" y="1066800"/>
            <a:ext cx="2962941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29C58BF9-EA02-4B16-859B-5E3BA642D4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76658" y="1066800"/>
            <a:ext cx="2962941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9DCFB254-64F7-433C-A028-D47CCDC1FD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71728" y="4890979"/>
            <a:ext cx="2962940" cy="1509821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1BFA473-A38B-4343-ADE3-7DCD6A4BB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1727" y="3774557"/>
            <a:ext cx="2962941" cy="673395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9D46994-A281-4295-BBCF-4C88E8254F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71726" y="4513520"/>
            <a:ext cx="2962941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7392C65-10B3-453F-BF27-431C3F4B3A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655" y="4890977"/>
            <a:ext cx="2962940" cy="1509821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405CA64-3A77-4E4C-A5A2-2F865AA35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6653" y="4513518"/>
            <a:ext cx="2962941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585EB4DE-D728-4084-9FB8-050C1B6490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6802" y="4890973"/>
            <a:ext cx="2962940" cy="1509821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2D2A32C-A41D-4886-BC6B-6B80DF021D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6800" y="4513514"/>
            <a:ext cx="2962941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BACB6A-D248-4EFA-86DD-9931529111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7135" y="3775075"/>
            <a:ext cx="296227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DB2ABDF-29DC-4F90-B1EC-AB566CD9A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76985" y="3774557"/>
            <a:ext cx="296227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1429653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6800" y="1066800"/>
            <a:ext cx="1952847" cy="2362199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F9EC17-DCAD-4302-A7FE-EF709B1B26EA}"/>
              </a:ext>
            </a:extLst>
          </p:cNvPr>
          <p:cNvCxnSpPr>
            <a:cxnSpLocks/>
          </p:cNvCxnSpPr>
          <p:nvPr userDrawn="1"/>
        </p:nvCxnSpPr>
        <p:spPr>
          <a:xfrm>
            <a:off x="1066800" y="3429000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BEE1780-0999-4A3A-A319-F8EB7D80E9C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76774" y="1066801"/>
            <a:ext cx="1952847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3E1ADEA0-6C7D-4689-97BA-8EBCA27A87F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086751" y="1066801"/>
            <a:ext cx="1952847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23E2A4D-F4B6-4497-BCE5-1D9A54DECF7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31761" y="1066800"/>
            <a:ext cx="1952847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6838DF13-D938-4EC5-8B0D-524E1434B28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16464" y="1066799"/>
            <a:ext cx="1952847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A923DC6-C1DD-461D-9813-D84D2366D84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66802" y="4890973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B79C9D4A-A968-40E2-B751-7DFA445A05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66801" y="4513514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DF7FF4E5-35F4-4AD1-BEA9-10A5BB9A54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7135" y="3775075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70ADB799-7041-43ED-879E-93D504F62F5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19131" y="4890969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613C0018-5284-43A4-BD71-2016525C1C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19130" y="4513510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4B46CB9D-162F-4C7B-B685-29662ADEFB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19464" y="3775071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F893A7A1-70F2-4725-A411-79B06C83D4C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71459" y="4890965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B461BBA2-E4B3-4896-89B4-38AA8D122C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71458" y="4513506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E0DE906-813F-405C-AAE8-9CBA456191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1792" y="3775067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D3081E9-E3D6-400E-9F8D-0AECE1D3B2C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31765" y="4890961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A300E33D-076D-445B-AD42-9273B762ACF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31764" y="4513502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84359AC-625A-4C3C-A407-23F20FAB23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32098" y="3775063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D598468-2A33-4DE4-9BB5-50B33774FD8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076115" y="4890979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4831A63B-2AD2-471E-B1A5-7F368F597A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76114" y="4513520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3CF827AF-9E27-4A40-9A9F-1A467300A48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76448" y="3775081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1455471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6800" y="1672173"/>
            <a:ext cx="1648049" cy="14685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BEE1780-0999-4A3A-A319-F8EB7D80E9C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76774" y="1672174"/>
            <a:ext cx="1648049" cy="1468587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3E1ADEA0-6C7D-4689-97BA-8EBCA27A87F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086751" y="1672174"/>
            <a:ext cx="1648049" cy="1468587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23E2A4D-F4B6-4497-BCE5-1D9A54DECF7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31761" y="1672173"/>
            <a:ext cx="1648049" cy="1468587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6838DF13-D938-4EC5-8B0D-524E1434B28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16464" y="1672172"/>
            <a:ext cx="1648049" cy="1468587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2746F5-82A0-4993-A278-5D3C5A1AF716}"/>
              </a:ext>
            </a:extLst>
          </p:cNvPr>
          <p:cNvCxnSpPr>
            <a:cxnSpLocks/>
          </p:cNvCxnSpPr>
          <p:nvPr userDrawn="1"/>
        </p:nvCxnSpPr>
        <p:spPr>
          <a:xfrm>
            <a:off x="3019648" y="1672172"/>
            <a:ext cx="0" cy="4728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15764-E6FF-41DB-9D01-CC3A1D44B591}"/>
              </a:ext>
            </a:extLst>
          </p:cNvPr>
          <p:cNvCxnSpPr>
            <a:cxnSpLocks/>
          </p:cNvCxnSpPr>
          <p:nvPr userDrawn="1"/>
        </p:nvCxnSpPr>
        <p:spPr>
          <a:xfrm>
            <a:off x="5269312" y="1672172"/>
            <a:ext cx="0" cy="4728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B448C3-1ED6-4443-8139-270D0C0E0B07}"/>
              </a:ext>
            </a:extLst>
          </p:cNvPr>
          <p:cNvCxnSpPr>
            <a:cxnSpLocks/>
          </p:cNvCxnSpPr>
          <p:nvPr userDrawn="1"/>
        </p:nvCxnSpPr>
        <p:spPr>
          <a:xfrm>
            <a:off x="7527918" y="1672172"/>
            <a:ext cx="0" cy="4728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17D459-A282-4758-9A03-6DA093FB3C09}"/>
              </a:ext>
            </a:extLst>
          </p:cNvPr>
          <p:cNvCxnSpPr>
            <a:cxnSpLocks/>
          </p:cNvCxnSpPr>
          <p:nvPr userDrawn="1"/>
        </p:nvCxnSpPr>
        <p:spPr>
          <a:xfrm>
            <a:off x="9784609" y="1672172"/>
            <a:ext cx="0" cy="4728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959BC1E9-62E4-417D-AD77-CA7A7DACE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066800"/>
            <a:ext cx="10668000" cy="4270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69CDBE1A-42F6-467A-AE0E-4DFA9DAFAD1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66802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BD420A9B-A782-406C-8BDB-E3C0FEFCE8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66801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0BD0B8E4-9956-4BF6-ACA0-A5B6EC8530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7136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AC0FCA7E-7A78-4AB2-ACAE-90E9F94EFD7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14764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E7251C1C-4D47-409E-8B78-F46C8106B0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14763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D60F9786-73AB-4D89-88D6-95BB0AEAAE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15098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E5B6CBF5-0653-467D-BD61-9018FBE502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64392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285BFE41-43F6-4280-8E02-683A11B50FE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64391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7A64D7DD-9246-4DCA-BECA-8189269B4D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64726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11498FF5-C71F-4F2C-AFE6-C32D1F05E1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32718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37653DC7-359E-473D-8CA4-C5C1AA26AA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32717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0795A046-052B-4D12-8A4F-562037BC81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33052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9D576285-2168-4C9F-85EF-BE693501AF7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086751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C4D0B91A-B250-4E2C-9A4C-C9CD258B34A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86750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C97E3C2E-8F64-4FBC-9BCE-50948ADBC1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87085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1435678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8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5DF02A14-1598-4A28-B657-EEFC9753E9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09695" y="2728063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00741A7A-C4B5-4BEA-88E6-D284AD884F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09694" y="5699864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27972EF4-12EF-4E35-ADB5-9340165873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86383" y="2728063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AD64064C-DF93-4776-B4C5-C2505A746C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86382" y="5699864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B842FA7A-C305-41C4-9811-CD581B7204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51308" y="2722747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EBC1F0BE-F9B2-487E-BEDA-4426EE70ED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51307" y="5694548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C61C9199-A507-421B-8163-2090058712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27991" y="2722747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654EB709-4A35-4308-B417-6C06942698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27990" y="5694548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62" name="Picture Placeholder 9">
            <a:extLst>
              <a:ext uri="{FF2B5EF4-FFF2-40B4-BE49-F238E27FC236}">
                <a16:creationId xmlns:a16="http://schemas.microsoft.com/office/drawing/2014/main" id="{E7631B1A-0B3D-48B3-91C6-E9A3CFE5A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09694" y="762000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C9A53352-0938-42F3-97BD-FADD29A5BE4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886382" y="761999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EC75C14D-22A2-4680-B05D-C097DB3BBD0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363069" y="749952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CC42A013-A65C-4D60-A0A7-486D5284C79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839757" y="749951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6" name="Picture Placeholder 9">
            <a:extLst>
              <a:ext uri="{FF2B5EF4-FFF2-40B4-BE49-F238E27FC236}">
                <a16:creationId xmlns:a16="http://schemas.microsoft.com/office/drawing/2014/main" id="{D4C73487-CB87-4FEA-89FD-6649F3651BC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409694" y="3727068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EAF4C6E8-0958-4E2E-8C4B-2F5F22E5109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886382" y="3727067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8" name="Picture Placeholder 9">
            <a:extLst>
              <a:ext uri="{FF2B5EF4-FFF2-40B4-BE49-F238E27FC236}">
                <a16:creationId xmlns:a16="http://schemas.microsoft.com/office/drawing/2014/main" id="{D264C686-C118-48F8-9F4A-9366C3E7AFD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363069" y="3715020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E5940943-C551-4788-9F05-921FAAC2C43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839757" y="3715019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44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37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322D9-600A-4057-86B7-C922BA3C81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636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3636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rgbClr val="63636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D9764-54AE-47B6-8E0F-B32E36DEECC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05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5C28086-ABFC-40E4-B6FB-CEBE58CE53CA}"/>
              </a:ext>
            </a:extLst>
          </p:cNvPr>
          <p:cNvSpPr txBox="1">
            <a:spLocks/>
          </p:cNvSpPr>
          <p:nvPr userDrawn="1"/>
        </p:nvSpPr>
        <p:spPr>
          <a:xfrm>
            <a:off x="152403" y="6400800"/>
            <a:ext cx="304798" cy="304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8CBEDC-41B7-42D5-9B71-14CBC1D618C0}" type="slidenum">
              <a:rPr lang="en-US" sz="900" b="1" smtClean="0">
                <a:solidFill>
                  <a:srgbClr val="222222"/>
                </a:solidFill>
              </a:rPr>
              <a:pPr algn="ctr"/>
              <a:t>‹#›</a:t>
            </a:fld>
            <a:endParaRPr lang="en-US" sz="900" b="1" dirty="0">
              <a:solidFill>
                <a:srgbClr val="22222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3A506-3311-4C5E-8CCA-0B4897099A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00352-836A-4D07-8EAC-EC98137D28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0AA10C-2C1D-4B6A-8EAD-4749F012C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00" y="152400"/>
            <a:ext cx="11274425" cy="4441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4733925"/>
            <a:ext cx="10668000" cy="1381125"/>
          </a:xfrm>
        </p:spPr>
        <p:txBody>
          <a:bodyPr lIns="0" tIns="0" rIns="0" bIns="0"/>
          <a:lstStyle>
            <a:lvl1pPr>
              <a:lnSpc>
                <a:spcPts val="5000"/>
              </a:lnSpc>
              <a:spcBef>
                <a:spcPts val="0"/>
              </a:spcBef>
              <a:defRPr sz="48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FD89A1D-CE28-4061-8F9C-97943D1C4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6210300"/>
            <a:ext cx="10668000" cy="190500"/>
          </a:xfrm>
        </p:spPr>
        <p:txBody>
          <a:bodyPr lIns="0" tIns="0" rIns="0" bIns="0"/>
          <a:lstStyle>
            <a:lvl1pPr>
              <a:defRPr sz="140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3E17E-9D9B-400D-AEA7-385A8D314F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42F083-DAFC-45B5-B5F3-A99367970B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36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0AA10C-2C1D-4B6A-8EAD-4749F012C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0"/>
            <a:ext cx="5334001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0" y="1066800"/>
            <a:ext cx="5486399" cy="1381125"/>
          </a:xfrm>
        </p:spPr>
        <p:txBody>
          <a:bodyPr lIns="0" tIns="0" rIns="0" bIns="0"/>
          <a:lstStyle>
            <a:lvl1pPr>
              <a:lnSpc>
                <a:spcPts val="5000"/>
              </a:lnSpc>
              <a:spcBef>
                <a:spcPts val="0"/>
              </a:spcBef>
              <a:defRPr sz="48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E83CFE-261B-4EDB-9DD3-BB8CF5F731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8400" y="6191250"/>
            <a:ext cx="5486400" cy="209550"/>
          </a:xfrm>
        </p:spPr>
        <p:txBody>
          <a:bodyPr lIns="0" tIns="0" rIns="0" bIns="0"/>
          <a:lstStyle>
            <a:lvl1pPr>
              <a:defRPr sz="140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BFBA15-DAE3-477C-BCA1-A76D620C8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3429000"/>
            <a:ext cx="5486400" cy="2143125"/>
          </a:xfrm>
        </p:spPr>
        <p:txBody>
          <a:bodyPr lIns="0" tIns="0" rIns="0" bIns="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81659-D6D0-4008-B865-F4A05F8606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2E92A-EF50-4522-A3DA-CED1E60D45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95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066800"/>
            <a:ext cx="106680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2AA7CD3-E7C2-434B-B086-C833FADB9B3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66800" y="2019300"/>
            <a:ext cx="10668000" cy="4381499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E254-43C2-4D84-9AC8-D002E64438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235FD-5740-4698-A973-15FFE71BF5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5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066800"/>
            <a:ext cx="106680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2AA7CD3-E7C2-434B-B086-C833FADB9B3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66800" y="2019300"/>
            <a:ext cx="10668000" cy="4381499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E254-43C2-4D84-9AC8-D002E64438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235FD-5740-4698-A973-15FFE71BF5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25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0AA10C-2C1D-4B6A-8EAD-4749F012C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1" y="0"/>
            <a:ext cx="533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1066801"/>
            <a:ext cx="5486399" cy="112395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BFBA15-DAE3-477C-BCA1-A76D620C8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2552701"/>
            <a:ext cx="5486400" cy="38481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CBBCD-564F-43A8-B4A5-0C849D3C7B4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00B8B-DBC8-40B3-9014-4AA628726D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63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0AA10C-2C1D-4B6A-8EAD-4749F012C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5393" y="0"/>
            <a:ext cx="533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000" y="1066801"/>
            <a:ext cx="5486399" cy="112395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BFBA15-DAE3-477C-BCA1-A76D620C8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00" y="2552701"/>
            <a:ext cx="5486400" cy="38481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CBBCD-564F-43A8-B4A5-0C849D3C7B4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00B8B-DBC8-40B3-9014-4AA628726D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99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4819F9F-529B-4688-96BD-B28728F58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00" y="152400"/>
            <a:ext cx="11274425" cy="4441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9099E08-5F7F-4492-82F6-DC32A1B69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4733925"/>
            <a:ext cx="10668000" cy="13811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9CDFEF-37F5-4879-9359-320601349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6210300"/>
            <a:ext cx="10668000" cy="190500"/>
          </a:xfrm>
        </p:spPr>
        <p:txBody>
          <a:bodyPr lIns="0" tIns="0" rIns="0" bIns="0"/>
          <a:lstStyle>
            <a:lvl1pPr>
              <a:defRPr sz="140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115B0-BD3E-41BE-B840-AA2EA0A4F6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8526-5221-4A3C-9F61-E822E3595F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63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t A Glanc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4819F9F-529B-4688-96BD-B28728F58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1" y="0"/>
            <a:ext cx="11582399" cy="4594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9099E08-5F7F-4492-82F6-DC32A1B69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4733925"/>
            <a:ext cx="1905000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9CDFEF-37F5-4879-9359-320601349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21450D-7BE8-4C97-BC72-B5A44D7B6D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7550" y="4733925"/>
            <a:ext cx="1905000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C6BC6FA-ECFD-46BF-9338-A1A883DF09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57550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7AA8049-04C1-4A93-8501-ABA07D607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48300" y="4733925"/>
            <a:ext cx="1905000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3BD83BD-A1D7-48DB-973C-32D8113AF2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48300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AFB6FCE-A5EA-4E5E-A26A-A3619310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9050" y="4733925"/>
            <a:ext cx="1905000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4D71C6A-4879-4DED-86B5-2B3299A885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39050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7A0E548-617F-47E0-8B2C-FBEFD05832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29800" y="4733925"/>
            <a:ext cx="1905000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BC6D36F-0BA1-4419-9773-C50E419732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829800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4AB57-12B8-475B-9D51-C2C4439E8FC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92896-65D0-40C9-9564-2D2D6D3E76B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25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t A Glanc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9099E08-5F7F-4492-82F6-DC32A1B69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4724" y="1587408"/>
            <a:ext cx="2581276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9CDFEF-37F5-4879-9359-320601349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4724" y="2384333"/>
            <a:ext cx="2581276" cy="1422418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BF1FE0-3368-4FAF-8B24-24FFA124688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6800" y="1596954"/>
            <a:ext cx="2209797" cy="2209797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EB8279A-3DF8-4A7C-8D69-A02C906A47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14724" y="4181457"/>
            <a:ext cx="2581276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1B394B2-159A-461A-8D78-214CC9D97E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14724" y="4978382"/>
            <a:ext cx="2581276" cy="1422418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A9C0B5B-6AB8-4937-996E-0C7F4588904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66800" y="4191003"/>
            <a:ext cx="2209797" cy="220979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5241A35-7BE1-46DC-B173-FA928A6C20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53525" y="1587408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6E76E35B-45D4-4740-BC9A-A507ABC08A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53525" y="2384333"/>
            <a:ext cx="2581275" cy="1422418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283C145-F66F-43A3-8BC0-5DC8B711AC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05601" y="1596954"/>
            <a:ext cx="2209797" cy="2209797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B6CD1C4-38E7-4B97-A027-97E0DD5CB2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53525" y="4181457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B92C89F-6BA2-4F4E-B767-F2E9ACAAB9F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53525" y="4978382"/>
            <a:ext cx="2581275" cy="1422418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5A755C51-FFE2-4C8E-80B4-43AD6AD27F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705601" y="4191003"/>
            <a:ext cx="2209797" cy="2209797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9BED114-D654-41EA-9F9D-8F2D466D08B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66800" y="762000"/>
            <a:ext cx="106680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DDD1D-A03B-4820-A5F2-6E9BD4780583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A0736-A6B5-42D0-8D65-C1BB31FF255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318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t A Glanc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4819F9F-529B-4688-96BD-B28728F58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1" y="0"/>
            <a:ext cx="11582399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DD7165C-64AE-49F1-BBB7-91279DC8F6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48725" y="0"/>
            <a:ext cx="2581275" cy="6858000"/>
          </a:xfrm>
          <a:solidFill>
            <a:srgbClr val="222222"/>
          </a:solidFill>
        </p:spPr>
        <p:txBody>
          <a:bodyPr lIns="182880" tIns="91440" rIns="91440" bIns="91440" anchor="ctr"/>
          <a:lstStyle>
            <a:lvl1pPr>
              <a:lnSpc>
                <a:spcPct val="150000"/>
              </a:lnSpc>
              <a:spcBef>
                <a:spcPts val="0"/>
              </a:spcBef>
              <a:defRPr sz="4400" b="0">
                <a:solidFill>
                  <a:schemeClr val="bg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C63EB-14F8-4C7F-B366-7652B02B4CA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B1008-F862-49B2-A023-0624330D772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475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t A Glanc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283C145-F66F-43A3-8BC0-5DC8B711AC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" y="0"/>
            <a:ext cx="8086725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5241A35-7BE1-46DC-B173-FA928A6C20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53525" y="2819391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6E76E35B-45D4-4740-BC9A-A507ABC08A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53525" y="3616316"/>
            <a:ext cx="2581275" cy="1031893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B6CD1C4-38E7-4B97-A027-97E0DD5CB2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53525" y="4876782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B92C89F-6BA2-4F4E-B767-F2E9ACAAB9F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53525" y="5673707"/>
            <a:ext cx="2581275" cy="1031893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1E03138-F0A8-47AD-AA18-923636430F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3525" y="762000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43E449B-D6ED-49BF-BAED-E6DF822E20D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53525" y="1558925"/>
            <a:ext cx="2581275" cy="1031893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D42C-ADE4-4F80-8638-02BB8583AA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E4355-00E3-4D69-A536-99214F1D591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427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799139-4D90-4D40-9D43-237DFBA91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066800"/>
            <a:ext cx="106680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562EC-2232-4819-8DD7-E4FFD4016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085975"/>
            <a:ext cx="10668000" cy="4314825"/>
          </a:xfrm>
        </p:spPr>
        <p:txBody>
          <a:bodyPr lIns="0" tIns="0" rIns="0" bIns="0" numCol="2"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7E9C9-0696-4232-90E4-E258852AA6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69DE3-885B-4988-A4AE-0810047E6D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62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799139-4D90-4D40-9D43-237DFBA91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066799"/>
            <a:ext cx="4876797" cy="11144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562EC-2232-4819-8DD7-E4FFD4016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390775"/>
            <a:ext cx="4876797" cy="4010025"/>
          </a:xfrm>
        </p:spPr>
        <p:txBody>
          <a:bodyPr lIns="0" tIns="0" rIns="0" bIns="0" numCol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EFA38E-68F0-4EE2-B90E-F183913FB5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86625" y="0"/>
            <a:ext cx="490537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0C7E70C-34E8-4CCB-90B0-4C48651030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B57F80B-1BEA-4D24-8BD8-BFB0D7BBA9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19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799139-4D90-4D40-9D43-237DFBA91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457221"/>
            <a:ext cx="10668000" cy="594357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BED21-509C-49DB-8094-AA9A68DBA0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187BA-575A-42C6-9A3E-12CDFAD5D6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4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0AA10C-2C1D-4B6A-8EAD-4749F012C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1" y="0"/>
            <a:ext cx="533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1066801"/>
            <a:ext cx="5486399" cy="112395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BFBA15-DAE3-477C-BCA1-A76D620C8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2552701"/>
            <a:ext cx="5486400" cy="38481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CBBCD-564F-43A8-B4A5-0C849D3C7B4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00B8B-DBC8-40B3-9014-4AA628726D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92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p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2" y="1066799"/>
            <a:ext cx="2400298" cy="11144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solidFill>
                  <a:srgbClr val="22222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98931F-1778-40A5-943E-89FED8E3C8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2" y="2390775"/>
            <a:ext cx="2400298" cy="4010025"/>
          </a:xfrm>
        </p:spPr>
        <p:txBody>
          <a:bodyPr lIns="0" tIns="0" rIns="0" bIns="0" numCol="1"/>
          <a:lstStyle>
            <a:lvl1pPr marL="0" indent="0">
              <a:buFont typeface="Arial" panose="020B0604020202020204" pitchFamily="34" charset="0"/>
              <a:buNone/>
              <a:defRPr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08007-1B7B-4AF5-AF91-0A66D3A3AC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86F04-40D2-4812-BE8C-5F87CDD716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882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rg Char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BCC8A-4032-4BAD-AFAD-2EDE69174D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2E4F1-40FA-46C4-8CF8-E3993AE589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724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r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94954C96-CD26-45E1-AB51-FA362BC4E7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066800"/>
            <a:ext cx="106680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A93DC6EC-5433-428C-90B8-DCD48192076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066800" y="1914525"/>
            <a:ext cx="10668000" cy="4486275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930C37-424F-4801-BCCB-AACA8C985C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85D95-6EF2-4D31-BF7E-60A5D7A2DC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0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chedul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1" y="1066799"/>
            <a:ext cx="3476621" cy="11144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000" b="1">
                <a:solidFill>
                  <a:srgbClr val="22222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Schedule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98931F-1778-40A5-943E-89FED8E3C8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1" y="2390775"/>
            <a:ext cx="3476621" cy="4010025"/>
          </a:xfrm>
        </p:spPr>
        <p:txBody>
          <a:bodyPr lIns="0" tIns="0" rIns="0" bIns="0" numCol="1"/>
          <a:lstStyle>
            <a:lvl1pPr marL="0" indent="0">
              <a:buFont typeface="Arial" panose="020B0604020202020204" pitchFamily="34" charset="0"/>
              <a:buNone/>
              <a:defRPr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5FA32-F0CA-497C-8E6E-ACABDE5778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82203-55C3-463F-8DDB-4AF4C6668D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507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chedul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5C28086-ABFC-40E4-B6FB-CEBE58CE53CA}"/>
              </a:ext>
            </a:extLst>
          </p:cNvPr>
          <p:cNvSpPr txBox="1">
            <a:spLocks/>
          </p:cNvSpPr>
          <p:nvPr userDrawn="1"/>
        </p:nvSpPr>
        <p:spPr>
          <a:xfrm>
            <a:off x="152403" y="6400800"/>
            <a:ext cx="304798" cy="304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8CBEDC-41B7-42D5-9B71-14CBC1D618C0}" type="slidenum">
              <a:rPr lang="en-US" sz="900" b="1" smtClean="0">
                <a:solidFill>
                  <a:srgbClr val="222222"/>
                </a:solidFill>
              </a:rPr>
              <a:pPr algn="ctr"/>
              <a:t>‹#›</a:t>
            </a:fld>
            <a:endParaRPr lang="en-US" sz="900" b="1" dirty="0">
              <a:solidFill>
                <a:srgbClr val="22222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CC1D7-1956-49A5-8F97-54897A5F89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2DBF7-A746-4B96-846B-DEB5802004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BB9557-7C4A-4C81-A950-E387D089F0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2662076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62000"/>
            <a:ext cx="2090203" cy="1628775"/>
          </a:xfrm>
        </p:spPr>
        <p:txBody>
          <a:bodyPr lIns="155448" tIns="274320" rIns="182880" bIns="182880"/>
          <a:lstStyle>
            <a:lvl1pPr>
              <a:spcBef>
                <a:spcPts val="0"/>
              </a:spcBef>
              <a:defRPr sz="2000" b="1">
                <a:solidFill>
                  <a:srgbClr val="222222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390776"/>
            <a:ext cx="2090737" cy="3837908"/>
          </a:xfrm>
        </p:spPr>
        <p:txBody>
          <a:bodyPr lIns="155448" tIns="182880" rIns="182880" bIns="18288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04156" y="0"/>
            <a:ext cx="9487844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16737" r="16737" b="16737"/>
          <a:stretch/>
        </p:blipFill>
        <p:spPr>
          <a:xfrm>
            <a:off x="711386" y="6219824"/>
            <a:ext cx="277350" cy="276888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FBA5236-014C-411A-BD40-968CBA9A866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E733631-85D7-459E-AD58-A7D18F4455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62D28AA-A2B6-47A8-B3E7-63D1CF7C53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6228683"/>
            <a:ext cx="1633001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1570516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62000"/>
            <a:ext cx="2090203" cy="1628775"/>
          </a:xfrm>
        </p:spPr>
        <p:txBody>
          <a:bodyPr lIns="155448" tIns="274320" rIns="182880" bIns="182880"/>
          <a:lstStyle>
            <a:lvl1pPr>
              <a:spcBef>
                <a:spcPts val="0"/>
              </a:spcBef>
              <a:defRPr sz="2000" b="1">
                <a:solidFill>
                  <a:srgbClr val="222222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390775"/>
            <a:ext cx="2090737" cy="3829049"/>
          </a:xfrm>
        </p:spPr>
        <p:txBody>
          <a:bodyPr lIns="155448" tIns="182880" rIns="182880" bIns="18288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6556" y="152400"/>
            <a:ext cx="9183044" cy="6553200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16737" r="16737" b="16737"/>
          <a:stretch/>
        </p:blipFill>
        <p:spPr>
          <a:xfrm>
            <a:off x="711386" y="6219824"/>
            <a:ext cx="277350" cy="276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C6CD-4B38-4C1A-9FE9-CB79D33670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413-C314-4E96-9A7B-9A53774E84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29172F-6058-4032-8010-744C59CCDC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6228683"/>
            <a:ext cx="1633001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3794641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2000" y="152400"/>
            <a:ext cx="11277600" cy="65532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16737" r="16737" b="16737"/>
          <a:stretch/>
        </p:blipFill>
        <p:spPr>
          <a:xfrm>
            <a:off x="1013635" y="6219824"/>
            <a:ext cx="277350" cy="276888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A42A57E-1AB1-497D-AF9A-D8CBC6AA5CB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49C80C0-5A5A-4061-87AD-B05DECE2B5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6B639D4-AA8D-4AF4-9A1D-E146974AF6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3873" y="6228683"/>
            <a:ext cx="1803130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8984579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1" y="5711289"/>
            <a:ext cx="1989470" cy="689511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2000" b="1">
                <a:solidFill>
                  <a:srgbClr val="222222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48018" y="5711289"/>
            <a:ext cx="6229351" cy="689511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6800" y="1447800"/>
            <a:ext cx="5295894" cy="3810672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16737" r="16737" b="16737"/>
          <a:stretch/>
        </p:blipFill>
        <p:spPr>
          <a:xfrm>
            <a:off x="10050648" y="5685098"/>
            <a:ext cx="277350" cy="276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C6CD-4B38-4C1A-9FE9-CB79D33670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413-C314-4E96-9A7B-9A53774E84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AC6DDB4-DE9C-4C7C-9E33-6AB5150670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43705" y="1447800"/>
            <a:ext cx="5295894" cy="3810672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D3962FA-5882-4465-AACA-2FFA3A5C6556}"/>
              </a:ext>
            </a:extLst>
          </p:cNvPr>
          <p:cNvSpPr txBox="1">
            <a:spLocks/>
          </p:cNvSpPr>
          <p:nvPr userDrawn="1"/>
        </p:nvSpPr>
        <p:spPr>
          <a:xfrm>
            <a:off x="1066800" y="1228726"/>
            <a:ext cx="2371725" cy="12779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1000" b="1" spc="100" dirty="0">
                <a:solidFill>
                  <a:prstClr val="black"/>
                </a:solidFill>
              </a:rPr>
              <a:t>BEFORE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08996BA1-B385-4C35-8D68-87EA524BC3A8}"/>
              </a:ext>
            </a:extLst>
          </p:cNvPr>
          <p:cNvSpPr txBox="1">
            <a:spLocks/>
          </p:cNvSpPr>
          <p:nvPr userDrawn="1"/>
        </p:nvSpPr>
        <p:spPr>
          <a:xfrm>
            <a:off x="6743699" y="1228726"/>
            <a:ext cx="2371725" cy="12779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1000" b="1" spc="100" dirty="0">
                <a:solidFill>
                  <a:prstClr val="black"/>
                </a:solidFill>
              </a:rPr>
              <a:t>AFTER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DC03178-D258-4911-A36F-D99DBA5D17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349264" y="5693566"/>
            <a:ext cx="1690335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78713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066800"/>
            <a:ext cx="2090203" cy="101917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2000" b="1">
                <a:solidFill>
                  <a:srgbClr val="222222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243470"/>
            <a:ext cx="2090737" cy="3859618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95446" y="1066800"/>
            <a:ext cx="3977641" cy="260476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16737" r="16737" b="16737"/>
          <a:stretch/>
        </p:blipFill>
        <p:spPr>
          <a:xfrm>
            <a:off x="998458" y="6219824"/>
            <a:ext cx="277350" cy="276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C6CD-4B38-4C1A-9FE9-CB79D33670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413-C314-4E96-9A7B-9A53774E84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71B1C24-4C48-4573-8936-120935C942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61958" y="1066800"/>
            <a:ext cx="3977641" cy="260476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2902A42-F38D-419E-87C5-83794C28EDF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95446" y="3796031"/>
            <a:ext cx="3977641" cy="2604769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5CD6D6A-4B1A-4AB3-B63B-D49CFCC570A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61958" y="3796031"/>
            <a:ext cx="3977641" cy="2604769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D2DE87A-B56F-4F91-9221-5FD312AFEF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3873" y="6228683"/>
            <a:ext cx="1803130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356776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0AA10C-2C1D-4B6A-8EAD-4749F012C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8400" y="0"/>
            <a:ext cx="59436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000" y="1066801"/>
            <a:ext cx="5486399" cy="112395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BFBA15-DAE3-477C-BCA1-A76D620C8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00" y="2552701"/>
            <a:ext cx="5486400" cy="38481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CBBCD-564F-43A8-B4A5-0C849D3C7B4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00B8B-DBC8-40B3-9014-4AA628726D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04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066800"/>
            <a:ext cx="3238555" cy="101917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2000" b="1">
                <a:solidFill>
                  <a:srgbClr val="222222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243470"/>
            <a:ext cx="3239382" cy="3859618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8826" y="0"/>
            <a:ext cx="4314287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16737" r="16737" b="16737"/>
          <a:stretch/>
        </p:blipFill>
        <p:spPr>
          <a:xfrm>
            <a:off x="998458" y="6219824"/>
            <a:ext cx="277350" cy="276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C6CD-4B38-4C1A-9FE9-CB79D33670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413-C314-4E96-9A7B-9A53774E84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71B1C24-4C48-4573-8936-120935C942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49382" y="0"/>
            <a:ext cx="2642617" cy="3429001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F9C12928-D586-42F7-A4C0-6AC4C67D51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49383" y="3428998"/>
            <a:ext cx="2642617" cy="3429001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86E9831-B61A-4554-90C6-74E5FEE4C6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3872" y="6228683"/>
            <a:ext cx="2951477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804235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209-B4B8-41C7-8ABE-5BB66429F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400" y="1066800"/>
            <a:ext cx="5486400" cy="4270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First Name Last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1" y="1066800"/>
            <a:ext cx="5486399" cy="5791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49AC15-AE5B-48CD-98BA-5E68AA6B0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8400" y="3058633"/>
            <a:ext cx="5486400" cy="3342167"/>
          </a:xfrm>
        </p:spPr>
        <p:txBody>
          <a:bodyPr lIns="0" tIns="0" rIns="0" bIns="0" numCol="2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609CBD-4C4F-469A-B0E2-B043AFF51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8399" y="1741967"/>
            <a:ext cx="5486400" cy="691117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4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Location</a:t>
            </a:r>
          </a:p>
          <a:p>
            <a:pPr lvl="0"/>
            <a:r>
              <a:rPr lang="en-US" dirty="0"/>
              <a:t># Of years of experience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38B1DB-12A4-466E-8531-8C5D1A3A8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30" y="2508397"/>
            <a:ext cx="685802" cy="6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86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209-B4B8-41C7-8ABE-5BB66429F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5952" y="1733105"/>
            <a:ext cx="4238847" cy="1004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1" y="1066800"/>
            <a:ext cx="5486399" cy="5791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49AC15-AE5B-48CD-98BA-5E68AA6B0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95952" y="3429000"/>
            <a:ext cx="4238847" cy="1993605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609CBD-4C4F-469A-B0E2-B043AFF51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5951" y="2737883"/>
            <a:ext cx="4238847" cy="691117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4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2729317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209-B4B8-41C7-8ABE-5BB66429F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401" y="2360425"/>
            <a:ext cx="3299636" cy="1004777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1" y="1066798"/>
            <a:ext cx="5486399" cy="579120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609CBD-4C4F-469A-B0E2-B043AFF51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8400" y="3526466"/>
            <a:ext cx="3299636" cy="691117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4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448877-7C02-4C8D-98DF-BAAF54AC4115}"/>
              </a:ext>
            </a:extLst>
          </p:cNvPr>
          <p:cNvSpPr/>
          <p:nvPr userDrawn="1"/>
        </p:nvSpPr>
        <p:spPr>
          <a:xfrm>
            <a:off x="9898912" y="0"/>
            <a:ext cx="22930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933D5FB-DA24-40BB-BA86-AA6E756DD5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60013" y="457200"/>
            <a:ext cx="1779587" cy="5943600"/>
          </a:xfrm>
        </p:spPr>
        <p:txBody>
          <a:bodyPr lIns="0" tIns="0" rIns="0" bIns="0" anchor="ctr"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8079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209-B4B8-41C7-8ABE-5BB66429F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400" y="1066800"/>
            <a:ext cx="4876799" cy="180509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6799" y="1066800"/>
            <a:ext cx="3749749" cy="2667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609CBD-4C4F-469A-B0E2-B043AFF51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8399" y="3033159"/>
            <a:ext cx="4876799" cy="691117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4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F9EC17-DCAD-4302-A7FE-EF709B1B26EA}"/>
              </a:ext>
            </a:extLst>
          </p:cNvPr>
          <p:cNvCxnSpPr>
            <a:cxnSpLocks/>
          </p:cNvCxnSpPr>
          <p:nvPr userDrawn="1"/>
        </p:nvCxnSpPr>
        <p:spPr>
          <a:xfrm>
            <a:off x="1066800" y="3733800"/>
            <a:ext cx="100028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C2461F1-283B-40CE-AEF1-7AAF80AFDF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4217586"/>
            <a:ext cx="10668000" cy="2183214"/>
          </a:xfrm>
        </p:spPr>
        <p:txBody>
          <a:bodyPr lIns="0" tIns="0" rIns="0" bIns="0" numCol="2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717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6799" y="1066800"/>
            <a:ext cx="2962941" cy="2362199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F9EC17-DCAD-4302-A7FE-EF709B1B26EA}"/>
              </a:ext>
            </a:extLst>
          </p:cNvPr>
          <p:cNvCxnSpPr>
            <a:cxnSpLocks/>
          </p:cNvCxnSpPr>
          <p:nvPr userDrawn="1"/>
        </p:nvCxnSpPr>
        <p:spPr>
          <a:xfrm>
            <a:off x="1066800" y="3429000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73F5BE9-29D6-4037-82F4-4776167C4A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71728" y="1066800"/>
            <a:ext cx="2962941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29C58BF9-EA02-4B16-859B-5E3BA642D4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76658" y="1066800"/>
            <a:ext cx="2962941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9DCFB254-64F7-433C-A028-D47CCDC1FD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71728" y="4890979"/>
            <a:ext cx="2962940" cy="1509821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1BFA473-A38B-4343-ADE3-7DCD6A4BB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1727" y="3774557"/>
            <a:ext cx="2962941" cy="673395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9D46994-A281-4295-BBCF-4C88E8254F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71726" y="4513520"/>
            <a:ext cx="2962941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7392C65-10B3-453F-BF27-431C3F4B3A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655" y="4890977"/>
            <a:ext cx="2962940" cy="1509821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405CA64-3A77-4E4C-A5A2-2F865AA35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6653" y="4513518"/>
            <a:ext cx="2962941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585EB4DE-D728-4084-9FB8-050C1B6490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6802" y="4890973"/>
            <a:ext cx="2962940" cy="1509821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2D2A32C-A41D-4886-BC6B-6B80DF021D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6800" y="4513514"/>
            <a:ext cx="2962941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BACB6A-D248-4EFA-86DD-9931529111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7135" y="3775075"/>
            <a:ext cx="296227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DB2ABDF-29DC-4F90-B1EC-AB566CD9A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76985" y="3774557"/>
            <a:ext cx="296227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12075243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6800" y="1066800"/>
            <a:ext cx="1952847" cy="2362199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F9EC17-DCAD-4302-A7FE-EF709B1B26EA}"/>
              </a:ext>
            </a:extLst>
          </p:cNvPr>
          <p:cNvCxnSpPr>
            <a:cxnSpLocks/>
          </p:cNvCxnSpPr>
          <p:nvPr userDrawn="1"/>
        </p:nvCxnSpPr>
        <p:spPr>
          <a:xfrm>
            <a:off x="1066800" y="3429000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BEE1780-0999-4A3A-A319-F8EB7D80E9C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76774" y="1066801"/>
            <a:ext cx="1952847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3E1ADEA0-6C7D-4689-97BA-8EBCA27A87F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086751" y="1066801"/>
            <a:ext cx="1952847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23E2A4D-F4B6-4497-BCE5-1D9A54DECF7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31761" y="1066800"/>
            <a:ext cx="1952847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6838DF13-D938-4EC5-8B0D-524E1434B28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16464" y="1066799"/>
            <a:ext cx="1952847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A923DC6-C1DD-461D-9813-D84D2366D84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66802" y="4890973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B79C9D4A-A968-40E2-B751-7DFA445A05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66801" y="4513514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DF7FF4E5-35F4-4AD1-BEA9-10A5BB9A54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7135" y="3775075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70ADB799-7041-43ED-879E-93D504F62F5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19131" y="4890969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613C0018-5284-43A4-BD71-2016525C1C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19130" y="4513510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4B46CB9D-162F-4C7B-B685-29662ADEFB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19464" y="3775071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F893A7A1-70F2-4725-A411-79B06C83D4C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71459" y="4890965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B461BBA2-E4B3-4896-89B4-38AA8D122C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71458" y="4513506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E0DE906-813F-405C-AAE8-9CBA456191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1792" y="3775067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D3081E9-E3D6-400E-9F8D-0AECE1D3B2C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31765" y="4890961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A300E33D-076D-445B-AD42-9273B762ACF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31764" y="4513502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84359AC-625A-4C3C-A407-23F20FAB23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32098" y="3775063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D598468-2A33-4DE4-9BB5-50B33774FD8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076115" y="4890979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4831A63B-2AD2-471E-B1A5-7F368F597A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76114" y="4513520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3CF827AF-9E27-4A40-9A9F-1A467300A48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76448" y="3775081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14976546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6800" y="1672173"/>
            <a:ext cx="1648049" cy="14685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BEE1780-0999-4A3A-A319-F8EB7D80E9C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76774" y="1672174"/>
            <a:ext cx="1648049" cy="1468587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3E1ADEA0-6C7D-4689-97BA-8EBCA27A87F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086751" y="1672174"/>
            <a:ext cx="1648049" cy="1468587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23E2A4D-F4B6-4497-BCE5-1D9A54DECF7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31761" y="1672173"/>
            <a:ext cx="1648049" cy="1468587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6838DF13-D938-4EC5-8B0D-524E1434B28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16464" y="1672172"/>
            <a:ext cx="1648049" cy="1468587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2746F5-82A0-4993-A278-5D3C5A1AF716}"/>
              </a:ext>
            </a:extLst>
          </p:cNvPr>
          <p:cNvCxnSpPr>
            <a:cxnSpLocks/>
          </p:cNvCxnSpPr>
          <p:nvPr userDrawn="1"/>
        </p:nvCxnSpPr>
        <p:spPr>
          <a:xfrm>
            <a:off x="3019648" y="1672172"/>
            <a:ext cx="0" cy="4728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15764-E6FF-41DB-9D01-CC3A1D44B591}"/>
              </a:ext>
            </a:extLst>
          </p:cNvPr>
          <p:cNvCxnSpPr>
            <a:cxnSpLocks/>
          </p:cNvCxnSpPr>
          <p:nvPr userDrawn="1"/>
        </p:nvCxnSpPr>
        <p:spPr>
          <a:xfrm>
            <a:off x="5269312" y="1672172"/>
            <a:ext cx="0" cy="4728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B448C3-1ED6-4443-8139-270D0C0E0B07}"/>
              </a:ext>
            </a:extLst>
          </p:cNvPr>
          <p:cNvCxnSpPr>
            <a:cxnSpLocks/>
          </p:cNvCxnSpPr>
          <p:nvPr userDrawn="1"/>
        </p:nvCxnSpPr>
        <p:spPr>
          <a:xfrm>
            <a:off x="7527918" y="1672172"/>
            <a:ext cx="0" cy="4728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17D459-A282-4758-9A03-6DA093FB3C09}"/>
              </a:ext>
            </a:extLst>
          </p:cNvPr>
          <p:cNvCxnSpPr>
            <a:cxnSpLocks/>
          </p:cNvCxnSpPr>
          <p:nvPr userDrawn="1"/>
        </p:nvCxnSpPr>
        <p:spPr>
          <a:xfrm>
            <a:off x="9784609" y="1672172"/>
            <a:ext cx="0" cy="4728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959BC1E9-62E4-417D-AD77-CA7A7DACE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066800"/>
            <a:ext cx="10668000" cy="4270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69CDBE1A-42F6-467A-AE0E-4DFA9DAFAD1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66802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BD420A9B-A782-406C-8BDB-E3C0FEFCE8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66801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0BD0B8E4-9956-4BF6-ACA0-A5B6EC8530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7136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AC0FCA7E-7A78-4AB2-ACAE-90E9F94EFD7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14764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E7251C1C-4D47-409E-8B78-F46C8106B0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14763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D60F9786-73AB-4D89-88D6-95BB0AEAAE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15098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E5B6CBF5-0653-467D-BD61-9018FBE502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64392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285BFE41-43F6-4280-8E02-683A11B50FE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64391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7A64D7DD-9246-4DCA-BECA-8189269B4D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64726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11498FF5-C71F-4F2C-AFE6-C32D1F05E1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32718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37653DC7-359E-473D-8CA4-C5C1AA26AA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32717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0795A046-052B-4D12-8A4F-562037BC81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33052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9D576285-2168-4C9F-85EF-BE693501AF7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086751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C4D0B91A-B250-4E2C-9A4C-C9CD258B34A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86750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C97E3C2E-8F64-4FBC-9BCE-50948ADBC1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87085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20203906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8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5DF02A14-1598-4A28-B657-EEFC9753E9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09695" y="2728063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00741A7A-C4B5-4BEA-88E6-D284AD884F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09694" y="5699864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27972EF4-12EF-4E35-ADB5-9340165873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86383" y="2728063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AD64064C-DF93-4776-B4C5-C2505A746C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86382" y="5699864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B842FA7A-C305-41C4-9811-CD581B7204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51308" y="2722747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EBC1F0BE-F9B2-487E-BEDA-4426EE70ED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51307" y="5694548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C61C9199-A507-421B-8163-2090058712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27991" y="2722747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654EB709-4A35-4308-B417-6C06942698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27990" y="5694548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</p:txBody>
      </p:sp>
      <p:sp>
        <p:nvSpPr>
          <p:cNvPr id="62" name="Picture Placeholder 9">
            <a:extLst>
              <a:ext uri="{FF2B5EF4-FFF2-40B4-BE49-F238E27FC236}">
                <a16:creationId xmlns:a16="http://schemas.microsoft.com/office/drawing/2014/main" id="{E7631B1A-0B3D-48B3-91C6-E9A3CFE5A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09694" y="762000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C9A53352-0938-42F3-97BD-FADD29A5BE4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886382" y="761999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EC75C14D-22A2-4680-B05D-C097DB3BBD0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363069" y="749952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CC42A013-A65C-4D60-A0A7-486D5284C79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839757" y="749951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6" name="Picture Placeholder 9">
            <a:extLst>
              <a:ext uri="{FF2B5EF4-FFF2-40B4-BE49-F238E27FC236}">
                <a16:creationId xmlns:a16="http://schemas.microsoft.com/office/drawing/2014/main" id="{D4C73487-CB87-4FEA-89FD-6649F3651BC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409694" y="3727068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EAF4C6E8-0958-4E2E-8C4B-2F5F22E5109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886382" y="3727067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8" name="Picture Placeholder 9">
            <a:extLst>
              <a:ext uri="{FF2B5EF4-FFF2-40B4-BE49-F238E27FC236}">
                <a16:creationId xmlns:a16="http://schemas.microsoft.com/office/drawing/2014/main" id="{D264C686-C118-48F8-9F4A-9366C3E7AFD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363069" y="3715020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E5940943-C551-4788-9F05-921FAAC2C43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839757" y="3715019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769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5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4819F9F-529B-4688-96BD-B28728F58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00" y="152400"/>
            <a:ext cx="11274425" cy="4441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9099E08-5F7F-4492-82F6-DC32A1B69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4733925"/>
            <a:ext cx="10668000" cy="13811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9CDFEF-37F5-4879-9359-320601349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6210300"/>
            <a:ext cx="10668000" cy="190500"/>
          </a:xfrm>
        </p:spPr>
        <p:txBody>
          <a:bodyPr lIns="0" tIns="0" rIns="0" bIns="0"/>
          <a:lstStyle>
            <a:lvl1pPr>
              <a:defRPr sz="140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115B0-BD3E-41BE-B840-AA2EA0A4F6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8526-5221-4A3C-9F61-E822E3595F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4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t A Glanc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4819F9F-529B-4688-96BD-B28728F58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1" y="0"/>
            <a:ext cx="11582399" cy="4594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9099E08-5F7F-4492-82F6-DC32A1B69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4733925"/>
            <a:ext cx="1905000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9CDFEF-37F5-4879-9359-320601349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21450D-7BE8-4C97-BC72-B5A44D7B6D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7550" y="4733925"/>
            <a:ext cx="1905000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C6BC6FA-ECFD-46BF-9338-A1A883DF09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57550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7AA8049-04C1-4A93-8501-ABA07D607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48300" y="4733925"/>
            <a:ext cx="1905000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3BD83BD-A1D7-48DB-973C-32D8113AF2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48300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AFB6FCE-A5EA-4E5E-A26A-A3619310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9050" y="4733925"/>
            <a:ext cx="1905000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4D71C6A-4879-4DED-86B5-2B3299A885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39050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7A0E548-617F-47E0-8B2C-FBEFD05832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29800" y="4733925"/>
            <a:ext cx="1905000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BC6D36F-0BA1-4419-9773-C50E419732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829800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4AB57-12B8-475B-9D51-C2C4439E8FC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92896-65D0-40C9-9564-2D2D6D3E76B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7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t A Glanc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9099E08-5F7F-4492-82F6-DC32A1B69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4724" y="1587408"/>
            <a:ext cx="2581276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9CDFEF-37F5-4879-9359-320601349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4724" y="2384333"/>
            <a:ext cx="2581276" cy="1422418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BF1FE0-3368-4FAF-8B24-24FFA124688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6800" y="1596954"/>
            <a:ext cx="2209797" cy="2209797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EB8279A-3DF8-4A7C-8D69-A02C906A47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14724" y="4181457"/>
            <a:ext cx="2581276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1B394B2-159A-461A-8D78-214CC9D97E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14724" y="4978382"/>
            <a:ext cx="2581276" cy="1422418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A9C0B5B-6AB8-4937-996E-0C7F4588904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66800" y="4191003"/>
            <a:ext cx="2209797" cy="220979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5241A35-7BE1-46DC-B173-FA928A6C20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53525" y="1587408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6E76E35B-45D4-4740-BC9A-A507ABC08A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53525" y="2384333"/>
            <a:ext cx="2581275" cy="1422418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283C145-F66F-43A3-8BC0-5DC8B711AC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05601" y="1596954"/>
            <a:ext cx="2209797" cy="2209797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B6CD1C4-38E7-4B97-A027-97E0DD5CB2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53525" y="4181457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44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B92C89F-6BA2-4F4E-B767-F2E9ACAAB9F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53525" y="4978382"/>
            <a:ext cx="2581275" cy="1422418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5A755C51-FFE2-4C8E-80B4-43AD6AD27F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705601" y="4191003"/>
            <a:ext cx="2209797" cy="2209797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9BED114-D654-41EA-9F9D-8F2D466D08B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66800" y="762000"/>
            <a:ext cx="106680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DDD1D-A03B-4820-A5F2-6E9BD4780583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A0736-A6B5-42D0-8D65-C1BB31FF255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2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10058400" cy="4270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98659"/>
            <a:ext cx="10058400" cy="4602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B1903-3A64-483A-9B40-A7A936E19763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2DE4E-2E23-4802-83AA-DAA99534B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90801" y="3352802"/>
            <a:ext cx="5791202" cy="3047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cap="all" spc="300" baseline="0">
                <a:solidFill>
                  <a:srgbClr val="22222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8869B-2AD7-49CA-80C0-017F6BD2A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400799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>
                <a:solidFill>
                  <a:srgbClr val="222222"/>
                </a:solidFill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5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7" r:id="rId35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Tx/>
        <a:buNone/>
        <a:defRPr sz="1600" kern="1200">
          <a:solidFill>
            <a:srgbClr val="22222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22222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rgbClr val="22222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96">
          <p15:clr>
            <a:srgbClr val="F26B43"/>
          </p15:clr>
        </p15:guide>
        <p15:guide id="3" pos="7584">
          <p15:clr>
            <a:srgbClr val="F26B43"/>
          </p15:clr>
        </p15:guide>
        <p15:guide id="4" pos="384">
          <p15:clr>
            <a:srgbClr val="F26B43"/>
          </p15:clr>
        </p15:guide>
        <p15:guide id="5" pos="7296">
          <p15:clr>
            <a:srgbClr val="F26B43"/>
          </p15:clr>
        </p15:guide>
        <p15:guide id="6" orient="horz" pos="480">
          <p15:clr>
            <a:srgbClr val="F26B43"/>
          </p15:clr>
        </p15:guide>
        <p15:guide id="7" orient="horz" pos="4224">
          <p15:clr>
            <a:srgbClr val="F26B43"/>
          </p15:clr>
        </p15:guide>
        <p15:guide id="8" pos="288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pos="7392">
          <p15:clr>
            <a:srgbClr val="F26B43"/>
          </p15:clr>
        </p15:guide>
        <p15:guide id="11" orient="horz" pos="96">
          <p15:clr>
            <a:srgbClr val="F26B43"/>
          </p15:clr>
        </p15:guide>
        <p15:guide id="12" orient="horz" pos="384">
          <p15:clr>
            <a:srgbClr val="F26B43"/>
          </p15:clr>
        </p15:guide>
        <p15:guide id="13" orient="horz" pos="4032">
          <p15:clr>
            <a:srgbClr val="F26B43"/>
          </p15:clr>
        </p15:guide>
        <p15:guide id="14" orient="horz" pos="672">
          <p15:clr>
            <a:srgbClr val="F26B43"/>
          </p15:clr>
        </p15:guide>
        <p15:guide id="15" pos="480">
          <p15:clr>
            <a:srgbClr val="F26B43"/>
          </p15:clr>
        </p15:guide>
        <p15:guide id="16" pos="7200">
          <p15:clr>
            <a:srgbClr val="F26B43"/>
          </p15:clr>
        </p15:guide>
        <p15:guide id="17" pos="672">
          <p15:clr>
            <a:srgbClr val="F26B43"/>
          </p15:clr>
        </p15:guide>
        <p15:guide id="18" pos="7008">
          <p15:clr>
            <a:srgbClr val="F26B43"/>
          </p15:clr>
        </p15:guide>
        <p15:guide id="20" pos="3744">
          <p15:clr>
            <a:srgbClr val="F26B43"/>
          </p15:clr>
        </p15:guide>
        <p15:guide id="21" pos="3936">
          <p15:clr>
            <a:srgbClr val="F26B43"/>
          </p15:clr>
        </p15:guide>
        <p15:guide id="22" orient="horz" pos="2160">
          <p15:clr>
            <a:srgbClr val="F26B43"/>
          </p15:clr>
        </p15:guide>
        <p15:guide id="23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10058400" cy="4270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98659"/>
            <a:ext cx="10058400" cy="4602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B1903-3A64-483A-9B40-A7A936E19763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2DE4E-2E23-4802-83AA-DAA99534B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90801" y="3352802"/>
            <a:ext cx="5791202" cy="3047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cap="all" spc="300" baseline="0">
                <a:solidFill>
                  <a:srgbClr val="22222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8869B-2AD7-49CA-80C0-017F6BD2A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400799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>
                <a:solidFill>
                  <a:srgbClr val="222222"/>
                </a:solidFill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4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Tx/>
        <a:buNone/>
        <a:defRPr sz="1600" kern="1200">
          <a:solidFill>
            <a:srgbClr val="22222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22222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rgbClr val="22222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96">
          <p15:clr>
            <a:srgbClr val="F26B43"/>
          </p15:clr>
        </p15:guide>
        <p15:guide id="3" pos="7584">
          <p15:clr>
            <a:srgbClr val="F26B43"/>
          </p15:clr>
        </p15:guide>
        <p15:guide id="4" pos="384">
          <p15:clr>
            <a:srgbClr val="F26B43"/>
          </p15:clr>
        </p15:guide>
        <p15:guide id="5" pos="7296">
          <p15:clr>
            <a:srgbClr val="F26B43"/>
          </p15:clr>
        </p15:guide>
        <p15:guide id="6" orient="horz" pos="480">
          <p15:clr>
            <a:srgbClr val="F26B43"/>
          </p15:clr>
        </p15:guide>
        <p15:guide id="7" orient="horz" pos="4224">
          <p15:clr>
            <a:srgbClr val="F26B43"/>
          </p15:clr>
        </p15:guide>
        <p15:guide id="8" pos="288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pos="7392">
          <p15:clr>
            <a:srgbClr val="F26B43"/>
          </p15:clr>
        </p15:guide>
        <p15:guide id="11" orient="horz" pos="96">
          <p15:clr>
            <a:srgbClr val="F26B43"/>
          </p15:clr>
        </p15:guide>
        <p15:guide id="12" orient="horz" pos="384">
          <p15:clr>
            <a:srgbClr val="F26B43"/>
          </p15:clr>
        </p15:guide>
        <p15:guide id="13" orient="horz" pos="4032">
          <p15:clr>
            <a:srgbClr val="F26B43"/>
          </p15:clr>
        </p15:guide>
        <p15:guide id="14" orient="horz" pos="672">
          <p15:clr>
            <a:srgbClr val="F26B43"/>
          </p15:clr>
        </p15:guide>
        <p15:guide id="15" pos="480">
          <p15:clr>
            <a:srgbClr val="F26B43"/>
          </p15:clr>
        </p15:guide>
        <p15:guide id="16" pos="7200">
          <p15:clr>
            <a:srgbClr val="F26B43"/>
          </p15:clr>
        </p15:guide>
        <p15:guide id="17" pos="672">
          <p15:clr>
            <a:srgbClr val="F26B43"/>
          </p15:clr>
        </p15:guide>
        <p15:guide id="18" pos="7008">
          <p15:clr>
            <a:srgbClr val="F26B43"/>
          </p15:clr>
        </p15:guide>
        <p15:guide id="20" pos="3744">
          <p15:clr>
            <a:srgbClr val="F26B43"/>
          </p15:clr>
        </p15:guide>
        <p15:guide id="21" pos="3936">
          <p15:clr>
            <a:srgbClr val="F26B43"/>
          </p15:clr>
        </p15:guide>
        <p15:guide id="22" orient="horz" pos="2160">
          <p15:clr>
            <a:srgbClr val="F26B43"/>
          </p15:clr>
        </p15:guide>
        <p15:guide id="23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chart" Target="../charts/chart1.xml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jpeg"/><Relationship Id="rId3" Type="http://schemas.openxmlformats.org/officeDocument/2006/relationships/image" Target="../media/image5.jp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chart" Target="../charts/chart2.xm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DE299ED-3984-B170-C137-0DEB5EE7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58" y="1687036"/>
            <a:ext cx="3224422" cy="366491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E7C4D9D-9E31-2485-9748-EFCEFB6A1648}"/>
              </a:ext>
            </a:extLst>
          </p:cNvPr>
          <p:cNvSpPr/>
          <p:nvPr/>
        </p:nvSpPr>
        <p:spPr>
          <a:xfrm>
            <a:off x="1298349" y="2737665"/>
            <a:ext cx="2198253" cy="21428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19F93-6CF9-46A0-BB45-19EA6350F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8027" y="0"/>
            <a:ext cx="9495946" cy="1123950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8F48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Walking Habits of Indian Trail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8F4856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E4521-B7F2-47FB-BBE9-AF3D218A11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Indian Trail Pedestrian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2DCBB-4FB7-FA00-C625-D8F15D001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1"/>
            <a:ext cx="914400" cy="320967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B63D5D1-15F7-29E4-5153-9E4D7D17A0D6}"/>
              </a:ext>
            </a:extLst>
          </p:cNvPr>
          <p:cNvSpPr txBox="1">
            <a:spLocks/>
          </p:cNvSpPr>
          <p:nvPr/>
        </p:nvSpPr>
        <p:spPr>
          <a:xfrm>
            <a:off x="943700" y="974098"/>
            <a:ext cx="2873833" cy="5089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How long have you </a:t>
            </a:r>
            <a:r>
              <a:rPr lang="en-US" sz="2000" b="1" dirty="0">
                <a:solidFill>
                  <a:srgbClr val="469EA2"/>
                </a:solidFill>
              </a:rPr>
              <a:t>LIVED</a:t>
            </a:r>
            <a:r>
              <a:rPr lang="en-US" sz="1600" b="1" dirty="0">
                <a:solidFill>
                  <a:schemeClr val="tx1"/>
                </a:solidFill>
              </a:rPr>
              <a:t> in Indian Trail?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17B98E1-2D31-7571-1D4F-E6B0E107E3ED}"/>
              </a:ext>
            </a:extLst>
          </p:cNvPr>
          <p:cNvSpPr txBox="1">
            <a:spLocks/>
          </p:cNvSpPr>
          <p:nvPr/>
        </p:nvSpPr>
        <p:spPr>
          <a:xfrm>
            <a:off x="8084960" y="1002452"/>
            <a:ext cx="4107040" cy="5089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How</a:t>
            </a:r>
            <a:r>
              <a:rPr lang="en-US" sz="1800" b="1" dirty="0">
                <a:solidFill>
                  <a:srgbClr val="469EA2"/>
                </a:solidFill>
              </a:rPr>
              <a:t> OFTEN </a:t>
            </a:r>
            <a:r>
              <a:rPr lang="en-US" sz="1600" b="1" dirty="0">
                <a:solidFill>
                  <a:schemeClr val="tx1"/>
                </a:solidFill>
              </a:rPr>
              <a:t>do you walk within or around Indian Trail?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3EE8B88-852B-372C-60E3-946B6DBFCBE2}"/>
              </a:ext>
            </a:extLst>
          </p:cNvPr>
          <p:cNvSpPr txBox="1">
            <a:spLocks/>
          </p:cNvSpPr>
          <p:nvPr/>
        </p:nvSpPr>
        <p:spPr>
          <a:xfrm>
            <a:off x="4267429" y="1014964"/>
            <a:ext cx="4107040" cy="5089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469EA2"/>
                </a:solidFill>
              </a:rPr>
              <a:t>WHY </a:t>
            </a:r>
            <a:r>
              <a:rPr lang="en-US" sz="1600" b="1" dirty="0">
                <a:solidFill>
                  <a:schemeClr val="tx1"/>
                </a:solidFill>
              </a:rPr>
              <a:t>do you choose to walk?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A0FC6E1-52AB-60C0-1C85-ED15A7E109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908539"/>
              </p:ext>
            </p:extLst>
          </p:nvPr>
        </p:nvGraphicFramePr>
        <p:xfrm>
          <a:off x="1041063" y="2475415"/>
          <a:ext cx="2679108" cy="266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CFA492B-1643-217E-FF73-479A72B429AD}"/>
              </a:ext>
            </a:extLst>
          </p:cNvPr>
          <p:cNvSpPr txBox="1"/>
          <p:nvPr/>
        </p:nvSpPr>
        <p:spPr>
          <a:xfrm>
            <a:off x="2326163" y="1685534"/>
            <a:ext cx="985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  <a:t>&lt;1</a:t>
            </a:r>
            <a:br>
              <a:rPr lang="en-US" sz="36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</a:br>
            <a:r>
              <a:rPr lang="en-US" sz="24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  <a:t>year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7D844-9C8D-A42D-7FDC-8BA49197B96B}"/>
              </a:ext>
            </a:extLst>
          </p:cNvPr>
          <p:cNvSpPr txBox="1"/>
          <p:nvPr/>
        </p:nvSpPr>
        <p:spPr>
          <a:xfrm>
            <a:off x="2470195" y="4451532"/>
            <a:ext cx="1133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  <a:t>6-10</a:t>
            </a:r>
            <a:br>
              <a:rPr lang="en-US" sz="36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</a:br>
            <a:r>
              <a:rPr lang="en-US" sz="24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  <a:t>years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302BDE-BAFA-B178-1C20-F84625310967}"/>
              </a:ext>
            </a:extLst>
          </p:cNvPr>
          <p:cNvSpPr txBox="1"/>
          <p:nvPr/>
        </p:nvSpPr>
        <p:spPr>
          <a:xfrm>
            <a:off x="3276560" y="2813222"/>
            <a:ext cx="985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  <a:t>1-5</a:t>
            </a:r>
            <a:br>
              <a:rPr lang="en-US" sz="36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</a:br>
            <a:r>
              <a:rPr lang="en-US" sz="24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  <a:t>years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755F66-7CCB-369A-CFC0-2FB6D75D2627}"/>
              </a:ext>
            </a:extLst>
          </p:cNvPr>
          <p:cNvSpPr txBox="1"/>
          <p:nvPr/>
        </p:nvSpPr>
        <p:spPr>
          <a:xfrm>
            <a:off x="755998" y="3453651"/>
            <a:ext cx="985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  <a:t>10+ </a:t>
            </a:r>
            <a:r>
              <a:rPr lang="en-US" sz="24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  <a:t>years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9B7257-AB49-802F-574F-C849F2FC0AB0}"/>
              </a:ext>
            </a:extLst>
          </p:cNvPr>
          <p:cNvSpPr txBox="1"/>
          <p:nvPr/>
        </p:nvSpPr>
        <p:spPr>
          <a:xfrm>
            <a:off x="10009653" y="2193365"/>
            <a:ext cx="202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  <a:t>Daily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0B2AA1-65B6-9150-5F53-9553B36CF2F9}"/>
              </a:ext>
            </a:extLst>
          </p:cNvPr>
          <p:cNvSpPr txBox="1"/>
          <p:nvPr/>
        </p:nvSpPr>
        <p:spPr>
          <a:xfrm>
            <a:off x="10009653" y="2883773"/>
            <a:ext cx="202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  <a:t>Weekly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38913B-26CA-5DE5-945F-831D4C2385A8}"/>
              </a:ext>
            </a:extLst>
          </p:cNvPr>
          <p:cNvSpPr txBox="1"/>
          <p:nvPr/>
        </p:nvSpPr>
        <p:spPr>
          <a:xfrm>
            <a:off x="10011259" y="3613594"/>
            <a:ext cx="202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Monthly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E070DD-3EE2-01E7-DCBD-1DF7C70C862B}"/>
              </a:ext>
            </a:extLst>
          </p:cNvPr>
          <p:cNvSpPr txBox="1"/>
          <p:nvPr/>
        </p:nvSpPr>
        <p:spPr>
          <a:xfrm>
            <a:off x="10026123" y="5160231"/>
            <a:ext cx="202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  <a:t>Never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3D58F4-0D83-1A45-AC92-ECB929E687FF}"/>
              </a:ext>
            </a:extLst>
          </p:cNvPr>
          <p:cNvSpPr txBox="1"/>
          <p:nvPr/>
        </p:nvSpPr>
        <p:spPr>
          <a:xfrm>
            <a:off x="10009653" y="4376996"/>
            <a:ext cx="202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Yearly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7F3E38-0F5C-2A7E-9137-7417BEB0B985}"/>
              </a:ext>
            </a:extLst>
          </p:cNvPr>
          <p:cNvSpPr txBox="1"/>
          <p:nvPr/>
        </p:nvSpPr>
        <p:spPr>
          <a:xfrm>
            <a:off x="8707340" y="2034992"/>
            <a:ext cx="111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6DA600"/>
                </a:solidFill>
                <a:latin typeface="Bahnschrift" panose="020B0502040204020203" pitchFamily="34" charset="0"/>
              </a:rPr>
              <a:t>32%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C2F4B7-1EC4-AE1B-E33E-67A34ECB7DD4}"/>
              </a:ext>
            </a:extLst>
          </p:cNvPr>
          <p:cNvSpPr txBox="1"/>
          <p:nvPr/>
        </p:nvSpPr>
        <p:spPr>
          <a:xfrm>
            <a:off x="8690870" y="2760663"/>
            <a:ext cx="111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6DA600"/>
                </a:solidFill>
                <a:latin typeface="Bahnschrift" panose="020B0502040204020203" pitchFamily="34" charset="0"/>
              </a:rPr>
              <a:t>30%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8689D6-FC40-0032-0A25-610EAEA5F1D7}"/>
              </a:ext>
            </a:extLst>
          </p:cNvPr>
          <p:cNvSpPr txBox="1"/>
          <p:nvPr/>
        </p:nvSpPr>
        <p:spPr>
          <a:xfrm>
            <a:off x="8707339" y="3501240"/>
            <a:ext cx="111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10%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9E6119-2A45-5766-FE26-1E6662F63B7B}"/>
              </a:ext>
            </a:extLst>
          </p:cNvPr>
          <p:cNvSpPr txBox="1"/>
          <p:nvPr/>
        </p:nvSpPr>
        <p:spPr>
          <a:xfrm>
            <a:off x="8707339" y="4241743"/>
            <a:ext cx="111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5%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02B79A-3C8A-D510-734F-25D84412B45F}"/>
              </a:ext>
            </a:extLst>
          </p:cNvPr>
          <p:cNvSpPr txBox="1"/>
          <p:nvPr/>
        </p:nvSpPr>
        <p:spPr>
          <a:xfrm>
            <a:off x="8707339" y="5006531"/>
            <a:ext cx="111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8E4755"/>
                </a:solidFill>
                <a:latin typeface="Bahnschrift" panose="020B0502040204020203" pitchFamily="34" charset="0"/>
              </a:rPr>
              <a:t>23%</a:t>
            </a:r>
          </a:p>
        </p:txBody>
      </p:sp>
      <p:pic>
        <p:nvPicPr>
          <p:cNvPr id="29" name="Graphic 28" descr="Partial sun outline">
            <a:extLst>
              <a:ext uri="{FF2B5EF4-FFF2-40B4-BE49-F238E27FC236}">
                <a16:creationId xmlns:a16="http://schemas.microsoft.com/office/drawing/2014/main" id="{7FC17BF8-7DEA-B8C8-DF1D-83EEC6F22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55988" y="3238557"/>
            <a:ext cx="1049358" cy="1049358"/>
          </a:xfrm>
          <a:prstGeom prst="rect">
            <a:avLst/>
          </a:prstGeom>
        </p:spPr>
      </p:pic>
      <p:pic>
        <p:nvPicPr>
          <p:cNvPr id="30" name="Graphic 29" descr="Family with boy outline">
            <a:extLst>
              <a:ext uri="{FF2B5EF4-FFF2-40B4-BE49-F238E27FC236}">
                <a16:creationId xmlns:a16="http://schemas.microsoft.com/office/drawing/2014/main" id="{5D1657EC-D156-C446-B141-0116E2DC21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48790" y="4866384"/>
            <a:ext cx="1049358" cy="1049358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F11BD94E-9E44-67AB-2B13-8DABFBF89F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88780" y="1924864"/>
            <a:ext cx="983774" cy="7432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CBE1E56-7E03-B4C7-2E56-F3CB9D38B288}"/>
              </a:ext>
            </a:extLst>
          </p:cNvPr>
          <p:cNvSpPr txBox="1"/>
          <p:nvPr/>
        </p:nvSpPr>
        <p:spPr>
          <a:xfrm>
            <a:off x="5656944" y="1804159"/>
            <a:ext cx="2028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  <a:t>73% walk for exercise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CF1E3E-0B22-D9CC-0FCD-BC49D64AB65C}"/>
              </a:ext>
            </a:extLst>
          </p:cNvPr>
          <p:cNvSpPr txBox="1"/>
          <p:nvPr/>
        </p:nvSpPr>
        <p:spPr>
          <a:xfrm>
            <a:off x="5691342" y="3425287"/>
            <a:ext cx="2686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  <a:t>64% walk to enjoy</a:t>
            </a:r>
            <a:br>
              <a:rPr lang="en-US" sz="24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</a:br>
            <a:r>
              <a:rPr lang="en-US" sz="24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  <a:t>nature/weather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FEEE61-F720-6384-E09F-A5DFED4C42D9}"/>
              </a:ext>
            </a:extLst>
          </p:cNvPr>
          <p:cNvSpPr txBox="1"/>
          <p:nvPr/>
        </p:nvSpPr>
        <p:spPr>
          <a:xfrm>
            <a:off x="5811628" y="5051696"/>
            <a:ext cx="2028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  <a:t>40% walk for social time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7686F2-A126-56D9-00CE-784E7D06BAE5}"/>
              </a:ext>
            </a:extLst>
          </p:cNvPr>
          <p:cNvCxnSpPr/>
          <p:nvPr/>
        </p:nvCxnSpPr>
        <p:spPr>
          <a:xfrm>
            <a:off x="8288505" y="1331013"/>
            <a:ext cx="0" cy="4659171"/>
          </a:xfrm>
          <a:prstGeom prst="line">
            <a:avLst/>
          </a:prstGeom>
          <a:ln w="38100">
            <a:solidFill>
              <a:srgbClr val="8E47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BADF17A-D193-2394-9847-908A76249F57}"/>
              </a:ext>
            </a:extLst>
          </p:cNvPr>
          <p:cNvCxnSpPr/>
          <p:nvPr/>
        </p:nvCxnSpPr>
        <p:spPr>
          <a:xfrm>
            <a:off x="4262522" y="1305770"/>
            <a:ext cx="0" cy="4659171"/>
          </a:xfrm>
          <a:prstGeom prst="line">
            <a:avLst/>
          </a:prstGeom>
          <a:ln w="38100">
            <a:solidFill>
              <a:srgbClr val="8E47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140CA33B-5367-9B9C-91C5-A42BF2FBDD00}"/>
              </a:ext>
            </a:extLst>
          </p:cNvPr>
          <p:cNvSpPr txBox="1">
            <a:spLocks/>
          </p:cNvSpPr>
          <p:nvPr/>
        </p:nvSpPr>
        <p:spPr>
          <a:xfrm>
            <a:off x="812615" y="6030746"/>
            <a:ext cx="2873833" cy="817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Most survey respondents have lived in Indian Trail for over 6 years.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6A754FE0-68AF-0E31-942C-E346584221F8}"/>
              </a:ext>
            </a:extLst>
          </p:cNvPr>
          <p:cNvSpPr txBox="1">
            <a:spLocks/>
          </p:cNvSpPr>
          <p:nvPr/>
        </p:nvSpPr>
        <p:spPr>
          <a:xfrm>
            <a:off x="4842042" y="6045076"/>
            <a:ext cx="2873833" cy="817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Survey respondents mostly walk for recreational purposes.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6CAFDF62-2B12-D241-F82C-49A156729EA7}"/>
              </a:ext>
            </a:extLst>
          </p:cNvPr>
          <p:cNvSpPr txBox="1">
            <a:spLocks/>
          </p:cNvSpPr>
          <p:nvPr/>
        </p:nvSpPr>
        <p:spPr>
          <a:xfrm>
            <a:off x="8743473" y="6018112"/>
            <a:ext cx="2873833" cy="817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Most people walk frequently or not at all—there is not much in-between. 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43219E6-BC22-743E-E569-2086ED2E20E7}"/>
              </a:ext>
            </a:extLst>
          </p:cNvPr>
          <p:cNvGrpSpPr/>
          <p:nvPr/>
        </p:nvGrpSpPr>
        <p:grpSpPr>
          <a:xfrm>
            <a:off x="11125200" y="83997"/>
            <a:ext cx="660233" cy="546400"/>
            <a:chOff x="633051" y="2066589"/>
            <a:chExt cx="931712" cy="77107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26704688-DF47-3641-6908-B0C044049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3051" y="2066589"/>
              <a:ext cx="931712" cy="77107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8A4F4A7-1731-CABF-7C74-D44E64AC39E2}"/>
                </a:ext>
              </a:extLst>
            </p:cNvPr>
            <p:cNvSpPr txBox="1"/>
            <p:nvPr/>
          </p:nvSpPr>
          <p:spPr>
            <a:xfrm>
              <a:off x="719642" y="2089609"/>
              <a:ext cx="750798" cy="31043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>
                  <a:solidFill>
                    <a:srgbClr val="469EA2"/>
                  </a:solidFill>
                  <a:latin typeface="Acumin Pro" panose="020B0504020202020204" pitchFamily="34" charset="0"/>
                </a:rPr>
                <a:t>546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81D5119-A558-87A7-CF59-758A03B5DD88}"/>
              </a:ext>
            </a:extLst>
          </p:cNvPr>
          <p:cNvSpPr txBox="1"/>
          <p:nvPr/>
        </p:nvSpPr>
        <p:spPr>
          <a:xfrm>
            <a:off x="10624742" y="561975"/>
            <a:ext cx="1655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Bahnschrift" panose="020B0502040204020203" pitchFamily="34" charset="0"/>
              </a:rPr>
              <a:t>Survey responses</a:t>
            </a:r>
          </a:p>
        </p:txBody>
      </p:sp>
    </p:spTree>
    <p:extLst>
      <p:ext uri="{BB962C8B-B14F-4D97-AF65-F5344CB8AC3E}">
        <p14:creationId xmlns:p14="http://schemas.microsoft.com/office/powerpoint/2010/main" val="316555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2D6BDD0-DA65-B945-0A10-17F7FCC149E6}"/>
              </a:ext>
            </a:extLst>
          </p:cNvPr>
          <p:cNvSpPr/>
          <p:nvPr/>
        </p:nvSpPr>
        <p:spPr>
          <a:xfrm>
            <a:off x="5957321" y="1001490"/>
            <a:ext cx="5998887" cy="3422468"/>
          </a:xfrm>
          <a:prstGeom prst="rect">
            <a:avLst/>
          </a:prstGeom>
          <a:solidFill>
            <a:srgbClr val="8E4755"/>
          </a:solidFill>
          <a:ln>
            <a:solidFill>
              <a:srgbClr val="8E47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19F93-6CF9-46A0-BB45-19EA6350F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5059" y="-7639"/>
            <a:ext cx="11101881" cy="572742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F485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Safety problems prevent walking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F485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F485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outside of neighborhoods.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E4521-B7F2-47FB-BBE9-AF3D218A11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rot="16200000">
            <a:off x="-2590803" y="3439888"/>
            <a:ext cx="5791202" cy="30479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Indian Trail Pedestrian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2DCBB-4FB7-FA00-C625-D8F15D001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1"/>
            <a:ext cx="914400" cy="320967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DF0D63A-FF21-6888-4877-C7671A1D62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831606"/>
              </p:ext>
            </p:extLst>
          </p:nvPr>
        </p:nvGraphicFramePr>
        <p:xfrm>
          <a:off x="513810" y="4432662"/>
          <a:ext cx="8804366" cy="242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Graphic 9" descr="Sad face outline with solid fill">
            <a:extLst>
              <a:ext uri="{FF2B5EF4-FFF2-40B4-BE49-F238E27FC236}">
                <a16:creationId xmlns:a16="http://schemas.microsoft.com/office/drawing/2014/main" id="{7FA18824-1A05-C351-D0E0-27C0E9614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7384" y="4672150"/>
            <a:ext cx="445216" cy="445216"/>
          </a:xfrm>
          <a:prstGeom prst="rect">
            <a:avLst/>
          </a:prstGeom>
        </p:spPr>
      </p:pic>
      <p:pic>
        <p:nvPicPr>
          <p:cNvPr id="13" name="Graphic 12" descr="Smiling face outline with solid fill">
            <a:extLst>
              <a:ext uri="{FF2B5EF4-FFF2-40B4-BE49-F238E27FC236}">
                <a16:creationId xmlns:a16="http://schemas.microsoft.com/office/drawing/2014/main" id="{18696105-048F-EE97-5748-8E1A141E3D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822" y="4672150"/>
            <a:ext cx="445216" cy="445216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6BB5865-5CD0-5FEE-357A-AF720E5202C2}"/>
              </a:ext>
            </a:extLst>
          </p:cNvPr>
          <p:cNvSpPr/>
          <p:nvPr/>
        </p:nvSpPr>
        <p:spPr>
          <a:xfrm>
            <a:off x="9309282" y="5276325"/>
            <a:ext cx="2486088" cy="658566"/>
          </a:xfrm>
          <a:prstGeom prst="wedgeRoundRectCallout">
            <a:avLst>
              <a:gd name="adj1" fmla="val -4563"/>
              <a:gd name="adj2" fmla="val 74750"/>
              <a:gd name="adj3" fmla="val 16667"/>
            </a:avLst>
          </a:prstGeom>
          <a:solidFill>
            <a:srgbClr val="469EA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“It is difficult to cross 74 in cars. Walking is unimaginable.”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BD0B5-C715-1EDC-E6E0-DC98026F2E83}"/>
              </a:ext>
            </a:extLst>
          </p:cNvPr>
          <p:cNvSpPr txBox="1"/>
          <p:nvPr/>
        </p:nvSpPr>
        <p:spPr>
          <a:xfrm>
            <a:off x="1413555" y="1823988"/>
            <a:ext cx="4564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" panose="020B0502040204020203" pitchFamily="34" charset="0"/>
              </a:rPr>
              <a:t>Missing pedestrian facilities </a:t>
            </a:r>
            <a:br>
              <a:rPr lang="en-US" sz="2400" dirty="0">
                <a:latin typeface="Bahnschrift" panose="020B0502040204020203" pitchFamily="34" charset="0"/>
              </a:rPr>
            </a:br>
            <a:r>
              <a:rPr lang="en-US" sz="2400" dirty="0">
                <a:latin typeface="Bahnschrift" panose="020B0502040204020203" pitchFamily="34" charset="0"/>
              </a:rPr>
              <a:t>(no sidewalks, no crosswalks)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2C0B5E9-C634-E846-C80D-DD141B00DCD0}"/>
              </a:ext>
            </a:extLst>
          </p:cNvPr>
          <p:cNvSpPr txBox="1">
            <a:spLocks/>
          </p:cNvSpPr>
          <p:nvPr/>
        </p:nvSpPr>
        <p:spPr>
          <a:xfrm>
            <a:off x="705898" y="1201004"/>
            <a:ext cx="5102994" cy="3485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469EA2"/>
                </a:solidFill>
              </a:rPr>
              <a:t>WHY </a:t>
            </a:r>
            <a:r>
              <a:rPr lang="en-US" sz="1600" b="1" dirty="0">
                <a:solidFill>
                  <a:schemeClr val="tx1"/>
                </a:solidFill>
              </a:rPr>
              <a:t>do you choose to </a:t>
            </a:r>
            <a:r>
              <a:rPr lang="en-US" sz="1600" b="1" dirty="0">
                <a:solidFill>
                  <a:srgbClr val="469EA2"/>
                </a:solidFill>
              </a:rPr>
              <a:t>NOT WALK</a:t>
            </a:r>
            <a:r>
              <a:rPr lang="en-US" sz="1600" b="1" dirty="0">
                <a:solidFill>
                  <a:schemeClr val="tx1"/>
                </a:solidFill>
              </a:rPr>
              <a:t>  somewhere?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11F558-0076-967B-8C6E-B30F0B8690EA}"/>
              </a:ext>
            </a:extLst>
          </p:cNvPr>
          <p:cNvSpPr txBox="1"/>
          <p:nvPr/>
        </p:nvSpPr>
        <p:spPr>
          <a:xfrm>
            <a:off x="1505657" y="3378822"/>
            <a:ext cx="45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" panose="020B0502040204020203" pitchFamily="34" charset="0"/>
              </a:rPr>
              <a:t>Concerned for safety</a:t>
            </a:r>
          </a:p>
        </p:txBody>
      </p:sp>
      <p:pic>
        <p:nvPicPr>
          <p:cNvPr id="19" name="Graphic 18" descr="Medal with solid fill">
            <a:extLst>
              <a:ext uri="{FF2B5EF4-FFF2-40B4-BE49-F238E27FC236}">
                <a16:creationId xmlns:a16="http://schemas.microsoft.com/office/drawing/2014/main" id="{8D94C891-50A3-4986-1C71-4E946E7F0C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7266" y="2884278"/>
            <a:ext cx="1475500" cy="1475500"/>
          </a:xfrm>
          <a:prstGeom prst="rect">
            <a:avLst/>
          </a:prstGeom>
        </p:spPr>
      </p:pic>
      <p:pic>
        <p:nvPicPr>
          <p:cNvPr id="20" name="Graphic 19" descr="Medal with solid fill">
            <a:extLst>
              <a:ext uri="{FF2B5EF4-FFF2-40B4-BE49-F238E27FC236}">
                <a16:creationId xmlns:a16="http://schemas.microsoft.com/office/drawing/2014/main" id="{9EC6B718-78A9-FF4D-7C85-2B3977504F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6970" y="1468755"/>
            <a:ext cx="1475500" cy="1475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B3F32F-C2B4-9DA9-B011-FB40DDBBC538}"/>
              </a:ext>
            </a:extLst>
          </p:cNvPr>
          <p:cNvSpPr txBox="1"/>
          <p:nvPr/>
        </p:nvSpPr>
        <p:spPr>
          <a:xfrm>
            <a:off x="829843" y="2188101"/>
            <a:ext cx="78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  <a:t>#1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F252C2-287C-66A9-E2E9-0B95AADA9200}"/>
              </a:ext>
            </a:extLst>
          </p:cNvPr>
          <p:cNvSpPr txBox="1"/>
          <p:nvPr/>
        </p:nvSpPr>
        <p:spPr>
          <a:xfrm>
            <a:off x="780903" y="3587332"/>
            <a:ext cx="78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latin typeface="Bahnschrift" panose="020B0502040204020203" pitchFamily="34" charset="0"/>
              </a:rPr>
              <a:t>#2</a:t>
            </a:r>
          </a:p>
        </p:txBody>
      </p:sp>
      <p:pic>
        <p:nvPicPr>
          <p:cNvPr id="6" name="Picture 5" descr="A road with cars on it&#10;&#10;Description automatically generated">
            <a:extLst>
              <a:ext uri="{FF2B5EF4-FFF2-40B4-BE49-F238E27FC236}">
                <a16:creationId xmlns:a16="http://schemas.microsoft.com/office/drawing/2014/main" id="{A69C7EAC-BBE0-AA0A-2934-EFFE6A9B45F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2" b="14173"/>
          <a:stretch/>
        </p:blipFill>
        <p:spPr>
          <a:xfrm>
            <a:off x="6143601" y="1170414"/>
            <a:ext cx="5651769" cy="308181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41512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19F93-6CF9-46A0-BB45-19EA6350F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8027" y="0"/>
            <a:ext cx="9495946" cy="1123950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F485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Online Survey – Free Response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E4521-B7F2-47FB-BBE9-AF3D218A11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Indian Trail Pedestrian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2DCBB-4FB7-FA00-C625-D8F15D001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1"/>
            <a:ext cx="914400" cy="320967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03F58A66-7514-08B4-C6A3-DD71391A97FA}"/>
              </a:ext>
            </a:extLst>
          </p:cNvPr>
          <p:cNvSpPr/>
          <p:nvPr/>
        </p:nvSpPr>
        <p:spPr>
          <a:xfrm>
            <a:off x="515111" y="1466611"/>
            <a:ext cx="3681984" cy="975360"/>
          </a:xfrm>
          <a:prstGeom prst="wedgeRoundRectCallout">
            <a:avLst>
              <a:gd name="adj1" fmla="val -4563"/>
              <a:gd name="adj2" fmla="val 74750"/>
              <a:gd name="adj3" fmla="val 16667"/>
            </a:avLst>
          </a:prstGeom>
          <a:solidFill>
            <a:srgbClr val="469EA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“Would love to be able to walk more to or through town”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B142BD1-E06B-2E78-F661-040A285D7CC3}"/>
              </a:ext>
            </a:extLst>
          </p:cNvPr>
          <p:cNvSpPr/>
          <p:nvPr/>
        </p:nvSpPr>
        <p:spPr>
          <a:xfrm>
            <a:off x="4255008" y="768209"/>
            <a:ext cx="3681984" cy="975360"/>
          </a:xfrm>
          <a:prstGeom prst="wedgeRoundRectCallout">
            <a:avLst>
              <a:gd name="adj1" fmla="val -4563"/>
              <a:gd name="adj2" fmla="val 74750"/>
              <a:gd name="adj3" fmla="val 16667"/>
            </a:avLst>
          </a:prstGeom>
          <a:solidFill>
            <a:srgbClr val="A9CB6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“More sidewalks!”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254FEC2E-C993-7448-510A-0F91A0A710F9}"/>
              </a:ext>
            </a:extLst>
          </p:cNvPr>
          <p:cNvSpPr/>
          <p:nvPr/>
        </p:nvSpPr>
        <p:spPr>
          <a:xfrm>
            <a:off x="5169875" y="2244260"/>
            <a:ext cx="3681984" cy="975360"/>
          </a:xfrm>
          <a:prstGeom prst="wedgeRoundRectCallout">
            <a:avLst>
              <a:gd name="adj1" fmla="val -4563"/>
              <a:gd name="adj2" fmla="val 74750"/>
              <a:gd name="adj3" fmla="val 16667"/>
            </a:avLst>
          </a:prstGeom>
          <a:solidFill>
            <a:srgbClr val="469EA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“I can't even walk my dog without fear of being hit on my side street. No lights and no sidewalk.”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1691E892-D07A-35F0-F734-6E381476AAB9}"/>
              </a:ext>
            </a:extLst>
          </p:cNvPr>
          <p:cNvSpPr/>
          <p:nvPr/>
        </p:nvSpPr>
        <p:spPr>
          <a:xfrm>
            <a:off x="1066800" y="3172116"/>
            <a:ext cx="3681984" cy="975360"/>
          </a:xfrm>
          <a:prstGeom prst="wedgeRoundRectCallout">
            <a:avLst>
              <a:gd name="adj1" fmla="val -4563"/>
              <a:gd name="adj2" fmla="val 74750"/>
              <a:gd name="adj3" fmla="val 16667"/>
            </a:avLst>
          </a:prstGeom>
          <a:solidFill>
            <a:srgbClr val="FED778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“I hope you will invest in making this a safer and healthier community!”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ED53E06C-E162-ADB2-B5E8-D4FA5FC7E042}"/>
              </a:ext>
            </a:extLst>
          </p:cNvPr>
          <p:cNvSpPr/>
          <p:nvPr/>
        </p:nvSpPr>
        <p:spPr>
          <a:xfrm>
            <a:off x="8282510" y="988371"/>
            <a:ext cx="3681984" cy="975360"/>
          </a:xfrm>
          <a:prstGeom prst="wedgeRoundRectCallout">
            <a:avLst>
              <a:gd name="adj1" fmla="val -4563"/>
              <a:gd name="adj2" fmla="val 74750"/>
              <a:gd name="adj3" fmla="val 16667"/>
            </a:avLst>
          </a:prstGeom>
          <a:solidFill>
            <a:srgbClr val="8E475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“If you were to walk, you’d be risking your life”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765F26B8-B345-0743-8F4F-B8F43E4FDA29}"/>
              </a:ext>
            </a:extLst>
          </p:cNvPr>
          <p:cNvSpPr/>
          <p:nvPr/>
        </p:nvSpPr>
        <p:spPr>
          <a:xfrm>
            <a:off x="8440771" y="3322616"/>
            <a:ext cx="3681984" cy="975360"/>
          </a:xfrm>
          <a:prstGeom prst="wedgeRoundRectCallout">
            <a:avLst>
              <a:gd name="adj1" fmla="val -4563"/>
              <a:gd name="adj2" fmla="val 74750"/>
              <a:gd name="adj3" fmla="val 16667"/>
            </a:avLst>
          </a:prstGeom>
          <a:solidFill>
            <a:srgbClr val="A9CB6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“There are certain areas where sidewalks are choppy or don’t connect”</a:t>
            </a: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9B042000-A635-87B3-6D46-3E7B0322FAAA}"/>
              </a:ext>
            </a:extLst>
          </p:cNvPr>
          <p:cNvSpPr/>
          <p:nvPr/>
        </p:nvSpPr>
        <p:spPr>
          <a:xfrm>
            <a:off x="774904" y="5318369"/>
            <a:ext cx="3681984" cy="975360"/>
          </a:xfrm>
          <a:prstGeom prst="wedgeRoundRectCallout">
            <a:avLst>
              <a:gd name="adj1" fmla="val -4563"/>
              <a:gd name="adj2" fmla="val 74750"/>
              <a:gd name="adj3" fmla="val 16667"/>
            </a:avLst>
          </a:prstGeom>
          <a:solidFill>
            <a:srgbClr val="A9CB6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“Speed reduction and unsafe drivers have to be addressed or no one will feel safe walking.”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28B1ED4E-7430-B0E6-1838-29662E31DCC0}"/>
              </a:ext>
            </a:extLst>
          </p:cNvPr>
          <p:cNvSpPr/>
          <p:nvPr/>
        </p:nvSpPr>
        <p:spPr>
          <a:xfrm>
            <a:off x="4255008" y="4279415"/>
            <a:ext cx="3681984" cy="975360"/>
          </a:xfrm>
          <a:prstGeom prst="wedgeRoundRectCallout">
            <a:avLst>
              <a:gd name="adj1" fmla="val -4563"/>
              <a:gd name="adj2" fmla="val 74750"/>
              <a:gd name="adj3" fmla="val 16667"/>
            </a:avLst>
          </a:prstGeom>
          <a:solidFill>
            <a:srgbClr val="8E475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“We could walk to Food Lion and restaurants if we had sidewalk access from our neighborhood”</a:t>
            </a:r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08AC57CD-BA67-48EA-1667-EA78FE9401C5}"/>
              </a:ext>
            </a:extLst>
          </p:cNvPr>
          <p:cNvSpPr/>
          <p:nvPr/>
        </p:nvSpPr>
        <p:spPr>
          <a:xfrm>
            <a:off x="7638894" y="5330659"/>
            <a:ext cx="3681984" cy="975360"/>
          </a:xfrm>
          <a:prstGeom prst="wedgeRoundRectCallout">
            <a:avLst>
              <a:gd name="adj1" fmla="val -4563"/>
              <a:gd name="adj2" fmla="val 74750"/>
              <a:gd name="adj3" fmla="val 16667"/>
            </a:avLst>
          </a:prstGeom>
          <a:solidFill>
            <a:srgbClr val="469EA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“Traffic in general can be prohibitive to walking or biking”</a:t>
            </a:r>
          </a:p>
        </p:txBody>
      </p:sp>
    </p:spTree>
    <p:extLst>
      <p:ext uri="{BB962C8B-B14F-4D97-AF65-F5344CB8AC3E}">
        <p14:creationId xmlns:p14="http://schemas.microsoft.com/office/powerpoint/2010/main" val="136180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19F93-6CF9-46A0-BB45-19EA6350F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514326"/>
            <a:ext cx="6248604" cy="1123950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F485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Interactive Map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E4521-B7F2-47FB-BBE9-AF3D218A11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Indian Trail Pedestrian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2DCBB-4FB7-FA00-C625-D8F15D001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1"/>
            <a:ext cx="914400" cy="32096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F6B31C0-5F04-B615-953F-69F8AD162D95}"/>
              </a:ext>
            </a:extLst>
          </p:cNvPr>
          <p:cNvGrpSpPr/>
          <p:nvPr/>
        </p:nvGrpSpPr>
        <p:grpSpPr>
          <a:xfrm>
            <a:off x="604810" y="1258092"/>
            <a:ext cx="931712" cy="771072"/>
            <a:chOff x="633051" y="2066589"/>
            <a:chExt cx="931712" cy="771072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3C7A792-ECD8-3181-D7AB-0A0ADC425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3051" y="2066589"/>
              <a:ext cx="931712" cy="77107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3187A0-0561-29FB-7EC7-1D0E488B6C82}"/>
                </a:ext>
              </a:extLst>
            </p:cNvPr>
            <p:cNvSpPr txBox="1"/>
            <p:nvPr/>
          </p:nvSpPr>
          <p:spPr>
            <a:xfrm>
              <a:off x="719642" y="2089609"/>
              <a:ext cx="750798" cy="47705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3100" b="1" dirty="0">
                  <a:solidFill>
                    <a:srgbClr val="469EA2"/>
                  </a:solidFill>
                  <a:latin typeface="Acumin Pro" panose="020B0504020202020204" pitchFamily="34" charset="0"/>
                </a:rPr>
                <a:t>346</a:t>
              </a:r>
            </a:p>
          </p:txBody>
        </p:sp>
      </p:grpSp>
      <p:pic>
        <p:nvPicPr>
          <p:cNvPr id="9" name="Picture 8" descr="A map of a city&#10;&#10;Description automatically generated">
            <a:extLst>
              <a:ext uri="{FF2B5EF4-FFF2-40B4-BE49-F238E27FC236}">
                <a16:creationId xmlns:a16="http://schemas.microsoft.com/office/drawing/2014/main" id="{0FBD11D2-3CFE-57C3-6436-B761242394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04" y="117"/>
            <a:ext cx="5943396" cy="68577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0ED08C-F562-E2C8-F760-A83CA3566B7F}"/>
              </a:ext>
            </a:extLst>
          </p:cNvPr>
          <p:cNvSpPr txBox="1"/>
          <p:nvPr/>
        </p:nvSpPr>
        <p:spPr>
          <a:xfrm>
            <a:off x="465183" y="2029374"/>
            <a:ext cx="1203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Bahnschrift" panose="020B0502040204020203" pitchFamily="34" charset="0"/>
              </a:rPr>
              <a:t>Map comments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EF9A25-C329-F946-0EFA-9DD580A63926}"/>
              </a:ext>
            </a:extLst>
          </p:cNvPr>
          <p:cNvSpPr txBox="1"/>
          <p:nvPr/>
        </p:nvSpPr>
        <p:spPr>
          <a:xfrm>
            <a:off x="465183" y="2275595"/>
            <a:ext cx="5943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" panose="020B0502040204020203" pitchFamily="34" charset="0"/>
              </a:rPr>
              <a:t>Barriers and destinations are clustered.</a:t>
            </a:r>
            <a:br>
              <a:rPr lang="en-US" sz="2400" dirty="0">
                <a:latin typeface="Bahnschrift" panose="020B0502040204020203" pitchFamily="34" charset="0"/>
              </a:rPr>
            </a:br>
            <a:br>
              <a:rPr lang="en-US" sz="2400" dirty="0">
                <a:latin typeface="Bahnschrift" panose="020B0502040204020203" pitchFamily="34" charset="0"/>
              </a:rPr>
            </a:br>
            <a:r>
              <a:rPr lang="en-US" sz="2400" dirty="0">
                <a:latin typeface="Bahnschrift" panose="020B0502040204020203" pitchFamily="34" charset="0"/>
              </a:rPr>
              <a:t>Sidewalks are mostly in neighborhoods, not near the destinations and barriers. 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3A9DEA94-A9A5-6D9E-B573-1CDF99DFA3FF}"/>
              </a:ext>
            </a:extLst>
          </p:cNvPr>
          <p:cNvSpPr/>
          <p:nvPr/>
        </p:nvSpPr>
        <p:spPr>
          <a:xfrm>
            <a:off x="670373" y="4091476"/>
            <a:ext cx="5034193" cy="975360"/>
          </a:xfrm>
          <a:prstGeom prst="wedgeRoundRectCallout">
            <a:avLst>
              <a:gd name="adj1" fmla="val -4563"/>
              <a:gd name="adj2" fmla="val 74750"/>
              <a:gd name="adj3" fmla="val 16667"/>
            </a:avLst>
          </a:prstGeom>
          <a:solidFill>
            <a:srgbClr val="469EA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“This neighborhood is close enough to the schools to walk but there is not a safe path.”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9EAD3A13-C77D-554F-F85D-8B3499888C0C}"/>
              </a:ext>
            </a:extLst>
          </p:cNvPr>
          <p:cNvSpPr/>
          <p:nvPr/>
        </p:nvSpPr>
        <p:spPr>
          <a:xfrm>
            <a:off x="670373" y="5425441"/>
            <a:ext cx="5034193" cy="975360"/>
          </a:xfrm>
          <a:prstGeom prst="wedgeRoundRectCallout">
            <a:avLst>
              <a:gd name="adj1" fmla="val -4563"/>
              <a:gd name="adj2" fmla="val 74750"/>
              <a:gd name="adj3" fmla="val 16667"/>
            </a:avLst>
          </a:prstGeom>
          <a:solidFill>
            <a:srgbClr val="469EA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“A sidewalk connecting neighborhood to grocery store would be so helpful for those who cannot drive!”</a:t>
            </a:r>
          </a:p>
        </p:txBody>
      </p:sp>
    </p:spTree>
    <p:extLst>
      <p:ext uri="{BB962C8B-B14F-4D97-AF65-F5344CB8AC3E}">
        <p14:creationId xmlns:p14="http://schemas.microsoft.com/office/powerpoint/2010/main" val="4273731976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tec Master - Light">
  <a:themeElements>
    <a:clrScheme name="Stantec 1">
      <a:dk1>
        <a:srgbClr val="222222"/>
      </a:dk1>
      <a:lt1>
        <a:sysClr val="window" lastClr="FFFFFF"/>
      </a:lt1>
      <a:dk2>
        <a:srgbClr val="ED7000"/>
      </a:dk2>
      <a:lt2>
        <a:srgbClr val="333333"/>
      </a:lt2>
      <a:accent1>
        <a:srgbClr val="636363"/>
      </a:accent1>
      <a:accent2>
        <a:srgbClr val="A1A1A1"/>
      </a:accent2>
      <a:accent3>
        <a:srgbClr val="D1D1D1"/>
      </a:accent3>
      <a:accent4>
        <a:srgbClr val="007DA3"/>
      </a:accent4>
      <a:accent5>
        <a:srgbClr val="E9C500"/>
      </a:accent5>
      <a:accent6>
        <a:srgbClr val="70AD47"/>
      </a:accent6>
      <a:hlink>
        <a:srgbClr val="0563C1"/>
      </a:hlink>
      <a:folHlink>
        <a:srgbClr val="954F72"/>
      </a:folHlink>
    </a:clrScheme>
    <a:fontScheme name="Refresh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_3.pptx" id="{E464E41E-BAAF-46D1-B6A5-94B04262B8F4}" vid="{18E25324-D102-4375-81DB-93D027FABEA1}"/>
    </a:ext>
  </a:extLst>
</a:theme>
</file>

<file path=ppt/theme/theme2.xml><?xml version="1.0" encoding="utf-8"?>
<a:theme xmlns:a="http://schemas.openxmlformats.org/drawingml/2006/main" name="Stantec Master - Light">
  <a:themeElements>
    <a:clrScheme name="Stantec 1">
      <a:dk1>
        <a:srgbClr val="222222"/>
      </a:dk1>
      <a:lt1>
        <a:sysClr val="window" lastClr="FFFFFF"/>
      </a:lt1>
      <a:dk2>
        <a:srgbClr val="ED7000"/>
      </a:dk2>
      <a:lt2>
        <a:srgbClr val="333333"/>
      </a:lt2>
      <a:accent1>
        <a:srgbClr val="636363"/>
      </a:accent1>
      <a:accent2>
        <a:srgbClr val="A1A1A1"/>
      </a:accent2>
      <a:accent3>
        <a:srgbClr val="D1D1D1"/>
      </a:accent3>
      <a:accent4>
        <a:srgbClr val="007DA3"/>
      </a:accent4>
      <a:accent5>
        <a:srgbClr val="E9C500"/>
      </a:accent5>
      <a:accent6>
        <a:srgbClr val="70AD47"/>
      </a:accent6>
      <a:hlink>
        <a:srgbClr val="0563C1"/>
      </a:hlink>
      <a:folHlink>
        <a:srgbClr val="954F72"/>
      </a:folHlink>
    </a:clrScheme>
    <a:fontScheme name="Refresh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_3.pptx" id="{E464E41E-BAAF-46D1-B6A5-94B04262B8F4}" vid="{18E25324-D102-4375-81DB-93D027FABE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4354</TotalTime>
  <Words>396</Words>
  <Application>Microsoft Office PowerPoint</Application>
  <PresentationFormat>Widescreen</PresentationFormat>
  <Paragraphs>58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Acumin Pro</vt:lpstr>
      <vt:lpstr>Arial</vt:lpstr>
      <vt:lpstr>Bahnschrift</vt:lpstr>
      <vt:lpstr>Calibri</vt:lpstr>
      <vt:lpstr>Century Gothic</vt:lpstr>
      <vt:lpstr>Roboto</vt:lpstr>
      <vt:lpstr>1_Stantec Master - Light</vt:lpstr>
      <vt:lpstr>Stantec Master - Light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Hemme, Dan</dc:creator>
  <cp:lastModifiedBy>Klamm, Carolyn</cp:lastModifiedBy>
  <cp:revision>65</cp:revision>
  <dcterms:created xsi:type="dcterms:W3CDTF">2022-08-30T16:46:21Z</dcterms:created>
  <dcterms:modified xsi:type="dcterms:W3CDTF">2023-08-01T17:27:10Z</dcterms:modified>
</cp:coreProperties>
</file>